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0" r:id="rId3"/>
    <p:sldId id="257" r:id="rId4"/>
    <p:sldId id="258" r:id="rId5"/>
    <p:sldId id="259" r:id="rId6"/>
    <p:sldId id="342" r:id="rId7"/>
    <p:sldId id="362" r:id="rId8"/>
    <p:sldId id="341" r:id="rId9"/>
    <p:sldId id="343" r:id="rId10"/>
    <p:sldId id="344" r:id="rId11"/>
    <p:sldId id="345" r:id="rId12"/>
    <p:sldId id="363" r:id="rId13"/>
    <p:sldId id="346" r:id="rId14"/>
    <p:sldId id="347" r:id="rId15"/>
    <p:sldId id="348" r:id="rId16"/>
    <p:sldId id="364" r:id="rId17"/>
    <p:sldId id="369" r:id="rId18"/>
    <p:sldId id="370" r:id="rId19"/>
    <p:sldId id="368" r:id="rId20"/>
    <p:sldId id="349" r:id="rId21"/>
    <p:sldId id="365" r:id="rId22"/>
    <p:sldId id="367" r:id="rId23"/>
    <p:sldId id="353" r:id="rId24"/>
    <p:sldId id="352" r:id="rId25"/>
    <p:sldId id="354" r:id="rId26"/>
    <p:sldId id="355" r:id="rId27"/>
    <p:sldId id="356" r:id="rId28"/>
    <p:sldId id="357" r:id="rId29"/>
    <p:sldId id="358" r:id="rId30"/>
    <p:sldId id="371" r:id="rId31"/>
    <p:sldId id="361" r:id="rId32"/>
    <p:sldId id="359" r:id="rId33"/>
    <p:sldId id="360" r:id="rId34"/>
    <p:sldId id="3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7F7F7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638" autoAdjust="0"/>
    <p:restoredTop sz="73000" autoAdjust="0"/>
  </p:normalViewPr>
  <p:slideViewPr>
    <p:cSldViewPr snapToGrid="0">
      <p:cViewPr>
        <p:scale>
          <a:sx n="75" d="100"/>
          <a:sy n="75" d="100"/>
        </p:scale>
        <p:origin x="-3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4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94"/>
    </p:cViewPr>
  </p:sorterViewPr>
  <p:notesViewPr>
    <p:cSldViewPr snapToGrid="0"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7369-1B10-4EE8-A74F-96512F7FDEBC}" type="datetimeFigureOut">
              <a:rPr lang="en-US" smtClean="0"/>
              <a:pPr/>
              <a:t>5/24/2009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9752-4DD4-4594-955B-72D4032A9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8B65D-CDC8-4B10-B5AC-992C88E7BF4D}" type="datetimeFigureOut">
              <a:rPr lang="en-US" smtClean="0"/>
              <a:pPr/>
              <a:t>5/24/2009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0FFB-33B5-4E6C-B3F3-3C02CF525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Hi, I am Mathieu Gauthier and I will start this first paper session with a paper called “Preserving</a:t>
            </a:r>
            <a:r>
              <a:rPr lang="en-US" baseline="0" dirty="0" smtClean="0"/>
              <a:t> Sharp Edges in Geometry Images”.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this presentation, I am going to describe a very simple algorithm that helps preserving the sharp edges present on a 3D surface.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 algorithm can be integrated in pretty much any geometry image generation pipeline, but for the sake of simplicity, we are going to limit ourselves to traditional 2D geometry images.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So, to explain the first part of the algorithm,</a:t>
            </a:r>
            <a:r>
              <a:rPr lang="en-US" baseline="0" dirty="0" smtClean="0"/>
              <a:t> we will use this rooftop shape.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 the right, we have the parameterization, where the model has basically been flattened on the plane. The sharp edges are in red.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Just to prove our point again, if we </a:t>
            </a:r>
            <a:r>
              <a:rPr lang="en-US" baseline="0" dirty="0" err="1" smtClean="0"/>
              <a:t>remesh</a:t>
            </a:r>
            <a:r>
              <a:rPr lang="en-US" baseline="0" dirty="0" smtClean="0"/>
              <a:t> this using a regular grid, we would loose a lot of details.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PP: </a:t>
            </a:r>
            <a:r>
              <a:rPr lang="fr-FR" baseline="0" dirty="0" smtClean="0"/>
              <a:t>as </a:t>
            </a:r>
            <a:r>
              <a:rPr lang="fr-FR" baseline="0" dirty="0" err="1" smtClean="0"/>
              <a:t>shown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reconstructed</a:t>
            </a:r>
            <a:r>
              <a:rPr lang="fr-FR" baseline="0" dirty="0" smtClean="0"/>
              <a:t> model on the </a:t>
            </a:r>
            <a:r>
              <a:rPr lang="fr-FR" baseline="0" dirty="0" err="1" smtClean="0"/>
              <a:t>leftpeut</a:t>
            </a:r>
            <a:r>
              <a:rPr lang="fr-FR" baseline="0" dirty="0" smtClean="0"/>
              <a:t>-</a:t>
            </a:r>
            <a:r>
              <a:rPr lang="fr-FR" baseline="0" dirty="0" err="1" smtClean="0"/>
              <a:t>etre</a:t>
            </a:r>
            <a:r>
              <a:rPr lang="fr-FR" baseline="0" dirty="0" smtClean="0"/>
              <a:t> que tu devrais aussi montrer le </a:t>
            </a:r>
            <a:r>
              <a:rPr lang="fr-FR" baseline="0" dirty="0" err="1" smtClean="0"/>
              <a:t>modele</a:t>
            </a:r>
            <a:r>
              <a:rPr lang="fr-FR" baseline="0" dirty="0" smtClean="0"/>
              <a:t> original avec ses </a:t>
            </a:r>
            <a:r>
              <a:rPr lang="fr-FR" baseline="0" dirty="0" err="1" smtClean="0"/>
              <a:t>sharp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features</a:t>
            </a:r>
            <a:r>
              <a:rPr lang="fr-FR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We believe sharp</a:t>
            </a:r>
            <a:r>
              <a:rPr lang="en-US" baseline="0" dirty="0" smtClean="0"/>
              <a:t> corners are especially important to preserve the appearance of the original surface, so we process them first.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the first step, we</a:t>
            </a:r>
            <a:r>
              <a:rPr lang="en-US" baseline="0" dirty="0" smtClean="0"/>
              <a:t> process each sharp corner and we locate the grid vertex that is the closest. In this case, there is only one corner.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Once a closest vertex has been identified for each corner, we move the closest vertex to the position of the corner.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Note that once a sample has been moved, it will never move again.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Edges are processed in two steps.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first locate the 2D intersection between all  sharp edges and grid edges.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At each intersection, two vertices could be moved to properly sample the sharp edge.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For each sample point, we keep track of the closest edge/edge intersection point.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When all intersections have been processed, we move the samples to the closest intersection found.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 the end of this pass, there may</a:t>
            </a:r>
            <a:r>
              <a:rPr lang="en-US" baseline="0" dirty="0" smtClean="0"/>
              <a:t> still be edge/edge intersections left, so we repeat the process but don’t consider the vertices that have already been snapped.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Now we have the final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Now let’s look at our </a:t>
            </a:r>
            <a:r>
              <a:rPr lang="en-US" dirty="0" err="1" smtClean="0"/>
              <a:t>remeshed</a:t>
            </a:r>
            <a:r>
              <a:rPr lang="en-US" dirty="0" smtClean="0"/>
              <a:t> rooftop using our modified grid, looks much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</a:t>
            </a:r>
            <a:r>
              <a:rPr lang="en-US" baseline="0" dirty="0" smtClean="0"/>
              <a:t> we have added an extra step to the original algorithm, what are the implications?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Well first, using a regular grid has the nice property that the UV coordinates of the geometry image vertices are implicit, because they coincide with their position in parametric space.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When we modify the grid, this is no longer the case for all vertices, so we will need to store that information somewhere else.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Also, we have done a good job to sample sharp corners and edges, but if we really want to preserve sharp features, we will need to sample more than one normal per vertex.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For example, a vertex sitting on a sharp edge requires 2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, and for the corner on the top, we need 4.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Because of the regular structure of a geometry</a:t>
            </a:r>
            <a:r>
              <a:rPr lang="en-US" baseline="0" dirty="0" smtClean="0"/>
              <a:t> image, we will never need more than 8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around a vertex.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this example, there could be more sharp edges  connected to the center vertex, but on 8 can be effectively sampled at this resolution using our algorithm.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So using this observation, we choose to simply store 8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per vertex, one per octant, allowing redundancy where less than 8 are needed.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Any encoding could be used, but we feel this method is pretty much in line with the </a:t>
            </a:r>
            <a:r>
              <a:rPr lang="en-US" baseline="0" dirty="0" err="1" smtClean="0"/>
              <a:t>phylosophy</a:t>
            </a:r>
            <a:r>
              <a:rPr lang="en-US" baseline="0" dirty="0" smtClean="0"/>
              <a:t> of the geometry image.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Here you can see numbering the convention we used</a:t>
            </a:r>
            <a:r>
              <a:rPr lang="en-US" baseline="0" dirty="0" smtClean="0"/>
              <a:t> for the octants.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For a given sharp corner, we know the</a:t>
            </a:r>
            <a:r>
              <a:rPr lang="en-US" baseline="0" dirty="0" smtClean="0"/>
              <a:t> outgoing sharp edges and we can trace to see to which neighbor samples they are connected.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Knowing that, we iterate between pairs of sharp edges and compute the angle-weighted normal of all the swept faces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copy this normal to all the associated octants.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this example we would compute 3 different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, one would be copied to n8-n1-n2-n3, another one to n4-n5 and the last one to n6-n7.</a:t>
            </a:r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Again, we can iterate in CCW order from one of the two edge vertex to compute the two </a:t>
            </a:r>
            <a:r>
              <a:rPr lang="en-US" dirty="0" err="1" smtClean="0"/>
              <a:t>normals</a:t>
            </a:r>
            <a:r>
              <a:rPr lang="en-US" dirty="0" smtClean="0"/>
              <a:t> and find</a:t>
            </a:r>
            <a:r>
              <a:rPr lang="en-US" baseline="0" dirty="0" smtClean="0"/>
              <a:t> out into which octants they should be copied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Back to our example, let’s look at the only corner and its</a:t>
            </a:r>
            <a:r>
              <a:rPr lang="en-US" baseline="0" dirty="0" smtClean="0"/>
              <a:t> neighborhood.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baseline="0" dirty="0" err="1" smtClean="0"/>
              <a:t>Altough</a:t>
            </a:r>
            <a:r>
              <a:rPr lang="en-US" baseline="0" dirty="0" smtClean="0"/>
              <a:t> it is a little distorted, we can see the 8 octants around the vertex.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iterate in CCW order and compute the normal and store in the </a:t>
            </a:r>
            <a:r>
              <a:rPr lang="en-US" baseline="0" dirty="0" err="1" smtClean="0"/>
              <a:t>the</a:t>
            </a:r>
            <a:r>
              <a:rPr lang="en-US" baseline="0" dirty="0" smtClean="0"/>
              <a:t> appropriate octants.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this case, we have 4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, the first one covers octant 1,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one octant 2,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one octants 3, 4 and 5 and the last one octants 6, 7 and 8.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Let’s look at an edge vertex of</a:t>
            </a:r>
            <a:r>
              <a:rPr lang="en-US" baseline="0" dirty="0" smtClean="0"/>
              <a:t> our example.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 first normal gets store in octants 1, 2 and 3 and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goes to the remaining octants.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 is the final output of</a:t>
            </a:r>
            <a:r>
              <a:rPr lang="en-US" baseline="0" dirty="0" smtClean="0"/>
              <a:t> our sample, 1 position image and 8 normal images.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</a:t>
            </a:r>
            <a:r>
              <a:rPr lang="en-US" baseline="0" dirty="0" smtClean="0"/>
              <a:t>t is important to note that is </a:t>
            </a:r>
            <a:r>
              <a:rPr lang="en-US" baseline="0" dirty="0" err="1" smtClean="0"/>
              <a:t>is</a:t>
            </a:r>
            <a:r>
              <a:rPr lang="en-US" baseline="0" dirty="0" smtClean="0"/>
              <a:t> also possible to sample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at a higher resolution than the position images.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There are special consideration when doing this, but the algorithm still works very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So here is our </a:t>
            </a:r>
            <a:r>
              <a:rPr lang="en-US" baseline="0" dirty="0" err="1" smtClean="0"/>
              <a:t>remeshing</a:t>
            </a:r>
            <a:r>
              <a:rPr lang="en-US" baseline="0" dirty="0" smtClean="0"/>
              <a:t> procedure.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(READ SLIDE)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There are basically two ways to triangle a quad, for each configuration, we use the following lookup table to decide which of the 8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to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Again, back to our example, let’s </a:t>
            </a:r>
            <a:r>
              <a:rPr lang="en-US" dirty="0" err="1" smtClean="0"/>
              <a:t>remesh</a:t>
            </a:r>
            <a:r>
              <a:rPr lang="en-US" dirty="0" smtClean="0"/>
              <a:t> the rooftop from the image.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are only showing the position image,</a:t>
            </a:r>
            <a:r>
              <a:rPr lang="en-US" baseline="0" dirty="0" smtClean="0"/>
              <a:t> but you have to keep in mind that there are also 8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/pixel.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first start by creating all the vertices , one for each pixel and as many as there are different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then </a:t>
            </a:r>
            <a:r>
              <a:rPr lang="en-US" baseline="0" dirty="0" err="1" smtClean="0"/>
              <a:t>procede</a:t>
            </a:r>
            <a:r>
              <a:rPr lang="en-US" baseline="0" dirty="0" smtClean="0"/>
              <a:t> to create the quads and connect to the appropriate vertex using our simple convention.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(Keep going).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Let’s look at some results,</a:t>
            </a:r>
            <a:r>
              <a:rPr lang="en-US" baseline="0" dirty="0" smtClean="0"/>
              <a:t> first we have a simple square torus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… with the wireframe.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</a:t>
            </a:r>
            <a:r>
              <a:rPr lang="en-US" baseline="0" dirty="0" smtClean="0"/>
              <a:t> you can see the difference that our algorithm makes at different resolutions.(65, 33, 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Here you</a:t>
            </a:r>
            <a:r>
              <a:rPr lang="en-US" baseline="0" dirty="0" smtClean="0"/>
              <a:t> can see what the GIMs look like.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 For </a:t>
            </a:r>
            <a:r>
              <a:rPr lang="en-US" dirty="0" err="1" smtClean="0"/>
              <a:t>vizualisation</a:t>
            </a:r>
            <a:r>
              <a:rPr lang="en-US" baseline="0" dirty="0" smtClean="0"/>
              <a:t> purposes, the normal image is the average of all the 8 normal images.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</a:t>
            </a:r>
            <a:r>
              <a:rPr lang="en-US" baseline="0" dirty="0" smtClean="0"/>
              <a:t> is the original </a:t>
            </a:r>
            <a:r>
              <a:rPr lang="en-US" baseline="0" dirty="0" err="1" smtClean="0"/>
              <a:t>fandisk</a:t>
            </a:r>
            <a:r>
              <a:rPr lang="en-US" baseline="0" dirty="0" smtClean="0"/>
              <a:t> model.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It is a very commonly used model in the field of </a:t>
            </a:r>
            <a:r>
              <a:rPr lang="en-US" baseline="0" dirty="0" err="1" smtClean="0"/>
              <a:t>remeshing</a:t>
            </a:r>
            <a:r>
              <a:rPr lang="en-US" baseline="0" dirty="0" smtClean="0"/>
              <a:t> because it contains both smooth and sharps edges and also transitions between the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 is a 129x129 </a:t>
            </a:r>
            <a:r>
              <a:rPr lang="en-US" dirty="0" err="1" smtClean="0"/>
              <a:t>remeshing</a:t>
            </a:r>
            <a:r>
              <a:rPr lang="en-US" dirty="0" smtClean="0"/>
              <a:t> using our algorithm. It has about 3 times as much vertices as the original. All</a:t>
            </a:r>
            <a:r>
              <a:rPr lang="en-US" baseline="0" dirty="0" smtClean="0"/>
              <a:t> the sharp features are well reconstructed.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Here is a 33x33, even</a:t>
            </a:r>
            <a:r>
              <a:rPr lang="en-US" baseline="0" dirty="0" smtClean="0"/>
              <a:t> at such a low image resolution, with about 6 times less vertices than the </a:t>
            </a:r>
            <a:r>
              <a:rPr lang="en-US" baseline="0" dirty="0" err="1" smtClean="0"/>
              <a:t>orignal</a:t>
            </a:r>
            <a:r>
              <a:rPr lang="en-US" baseline="0" dirty="0" smtClean="0"/>
              <a:t> model, all the sharps edges are well preserved.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Here is the 129x129 position and normal geometry images.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Again, for </a:t>
            </a:r>
            <a:r>
              <a:rPr lang="en-US" dirty="0" err="1" smtClean="0"/>
              <a:t>vizualisation</a:t>
            </a:r>
            <a:r>
              <a:rPr lang="en-US" baseline="0" dirty="0" smtClean="0"/>
              <a:t> purposes, the normal image is the average of all the 8 normal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r-CA" dirty="0" smtClean="0"/>
              <a:t> On the </a:t>
            </a:r>
            <a:r>
              <a:rPr lang="fr-CA" dirty="0" err="1" smtClean="0"/>
              <a:t>left</a:t>
            </a:r>
            <a:r>
              <a:rPr lang="fr-CA" dirty="0" smtClean="0"/>
              <a:t>, </a:t>
            </a:r>
            <a:r>
              <a:rPr lang="fr-CA" dirty="0" err="1" smtClean="0"/>
              <a:t>we</a:t>
            </a:r>
            <a:r>
              <a:rPr lang="fr-CA" dirty="0" smtClean="0"/>
              <a:t> have the original model and on the </a:t>
            </a:r>
            <a:r>
              <a:rPr lang="fr-CA" dirty="0" err="1" smtClean="0"/>
              <a:t>left</a:t>
            </a:r>
            <a:r>
              <a:rPr lang="fr-CA" dirty="0" smtClean="0"/>
              <a:t> the reconstruction </a:t>
            </a:r>
            <a:r>
              <a:rPr lang="fr-CA" dirty="0" err="1" smtClean="0"/>
              <a:t>from</a:t>
            </a:r>
            <a:r>
              <a:rPr lang="fr-CA" dirty="0" smtClean="0"/>
              <a:t> the 257x257</a:t>
            </a:r>
            <a:r>
              <a:rPr lang="fr-CA" baseline="0" dirty="0" smtClean="0"/>
              <a:t> </a:t>
            </a:r>
            <a:r>
              <a:rPr lang="fr-CA" baseline="0" dirty="0" err="1" smtClean="0"/>
              <a:t>geometry</a:t>
            </a:r>
            <a:r>
              <a:rPr lang="fr-CA" baseline="0" dirty="0" smtClean="0"/>
              <a:t> images.</a:t>
            </a:r>
          </a:p>
          <a:p>
            <a:pPr>
              <a:buFont typeface="Arial" pitchFamily="34" charset="0"/>
              <a:buChar char="•"/>
            </a:pPr>
            <a:r>
              <a:rPr lang="fr-CA" baseline="0" dirty="0" smtClean="0"/>
              <a:t> And </a:t>
            </a:r>
            <a:r>
              <a:rPr lang="fr-CA" baseline="0" dirty="0" err="1" smtClean="0"/>
              <a:t>with</a:t>
            </a:r>
            <a:r>
              <a:rPr lang="fr-CA" baseline="0" dirty="0" smtClean="0"/>
              <a:t> the </a:t>
            </a:r>
            <a:r>
              <a:rPr lang="fr-CA" baseline="0" dirty="0" err="1" smtClean="0"/>
              <a:t>wireframe</a:t>
            </a:r>
            <a:r>
              <a:rPr lang="fr-CA" baseline="0" dirty="0" smtClean="0"/>
              <a:t> visible.</a:t>
            </a:r>
          </a:p>
          <a:p>
            <a:pPr>
              <a:buFont typeface="Arial" pitchFamily="34" charset="0"/>
              <a:buChar char="•"/>
            </a:pPr>
            <a:r>
              <a:rPr lang="fr-CA" baseline="0" dirty="0" smtClean="0"/>
              <a:t> The </a:t>
            </a:r>
            <a:r>
              <a:rPr lang="fr-CA" baseline="0" dirty="0" err="1" smtClean="0"/>
              <a:t>wireframe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is</a:t>
            </a:r>
            <a:r>
              <a:rPr lang="fr-CA" baseline="0" dirty="0" smtClean="0"/>
              <a:t> </a:t>
            </a:r>
            <a:r>
              <a:rPr lang="fr-CA" baseline="0" dirty="0" err="1" smtClean="0"/>
              <a:t>pretty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small</a:t>
            </a:r>
            <a:r>
              <a:rPr lang="fr-CA" baseline="0" dirty="0" smtClean="0"/>
              <a:t> </a:t>
            </a:r>
            <a:r>
              <a:rPr lang="fr-CA" baseline="0" dirty="0" err="1" smtClean="0"/>
              <a:t>so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here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is</a:t>
            </a:r>
            <a:r>
              <a:rPr lang="fr-CA" baseline="0" dirty="0" smtClean="0"/>
              <a:t> a zoom 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So, if</a:t>
            </a:r>
            <a:r>
              <a:rPr lang="en-US" baseline="0" dirty="0" smtClean="0"/>
              <a:t> any of you are scratching their heads wondering what geometry images are, </a:t>
            </a:r>
            <a:r>
              <a:rPr lang="en-US" dirty="0" smtClean="0"/>
              <a:t>I am going to do a quick review of the original method, as described by </a:t>
            </a:r>
            <a:r>
              <a:rPr lang="en-US" dirty="0" err="1" smtClean="0"/>
              <a:t>Gu</a:t>
            </a:r>
            <a:r>
              <a:rPr lang="en-US" dirty="0" smtClean="0"/>
              <a:t> et al.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Geometry images are a simple mesh representation that encodes the geometry and the connectivity of a surface into an image-like array.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So each RGB pixel</a:t>
            </a:r>
            <a:r>
              <a:rPr lang="en-US" baseline="0" dirty="0" smtClean="0"/>
              <a:t> represents the XYZ position of a single vertex.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 the left, you can see an example a geometry image encoding the position of the </a:t>
            </a:r>
            <a:r>
              <a:rPr lang="en-US" baseline="0" dirty="0" err="1" smtClean="0"/>
              <a:t>stanford</a:t>
            </a:r>
            <a:r>
              <a:rPr lang="en-US" baseline="0" dirty="0" smtClean="0"/>
              <a:t> bunny.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Each group of four pixels creates a quad (well 2 triangles), so the connectivity is </a:t>
            </a:r>
            <a:r>
              <a:rPr lang="en-US" baseline="0" dirty="0" err="1" smtClean="0"/>
              <a:t>implicitely</a:t>
            </a:r>
            <a:r>
              <a:rPr lang="en-US" baseline="0" dirty="0" smtClean="0"/>
              <a:t> defined by the adjacency of the </a:t>
            </a:r>
            <a:r>
              <a:rPr lang="en-US" baseline="0" dirty="0" err="1" smtClean="0"/>
              <a:t>pixelss</a:t>
            </a:r>
            <a:r>
              <a:rPr lang="en-US" baseline="0" dirty="0" smtClean="0"/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endParaRPr lang="fr-CA" sz="12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1200" dirty="0" err="1" smtClean="0"/>
              <a:t>Geometry</a:t>
            </a:r>
            <a:r>
              <a:rPr lang="fr-CA" sz="1200" dirty="0" smtClean="0"/>
              <a:t> images are </a:t>
            </a:r>
            <a:r>
              <a:rPr lang="fr-CA" sz="1200" dirty="0" err="1" smtClean="0"/>
              <a:t>completely</a:t>
            </a:r>
            <a:r>
              <a:rPr lang="fr-CA" sz="1200" dirty="0" smtClean="0"/>
              <a:t> </a:t>
            </a:r>
            <a:r>
              <a:rPr lang="fr-CA" sz="1200" dirty="0" err="1" smtClean="0"/>
              <a:t>regular</a:t>
            </a:r>
            <a:endParaRPr lang="fr-CA" sz="12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1200" dirty="0" err="1" smtClean="0"/>
              <a:t>Eliminates</a:t>
            </a:r>
            <a:r>
              <a:rPr lang="fr-CA" sz="1200" dirty="0" smtClean="0"/>
              <a:t> </a:t>
            </a:r>
            <a:r>
              <a:rPr lang="fr-CA" sz="1200" dirty="0" err="1" smtClean="0"/>
              <a:t>random</a:t>
            </a:r>
            <a:r>
              <a:rPr lang="fr-CA" sz="1200" dirty="0" smtClean="0"/>
              <a:t> </a:t>
            </a:r>
            <a:r>
              <a:rPr lang="fr-CA" sz="1200" dirty="0" err="1" smtClean="0"/>
              <a:t>lookups</a:t>
            </a:r>
            <a:endParaRPr lang="fr-CA" sz="12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1200" dirty="0" smtClean="0"/>
              <a:t>Compact, </a:t>
            </a:r>
            <a:r>
              <a:rPr lang="fr-CA" sz="1200" dirty="0" err="1" smtClean="0"/>
              <a:t>connectivity</a:t>
            </a:r>
            <a:r>
              <a:rPr lang="fr-CA" sz="1200" dirty="0" smtClean="0"/>
              <a:t> </a:t>
            </a:r>
            <a:r>
              <a:rPr lang="fr-CA" sz="1200" dirty="0" err="1" smtClean="0"/>
              <a:t>is</a:t>
            </a:r>
            <a:r>
              <a:rPr lang="fr-CA" sz="1200" dirty="0" smtClean="0"/>
              <a:t> </a:t>
            </a:r>
            <a:r>
              <a:rPr lang="fr-CA" sz="1200" dirty="0" err="1" smtClean="0"/>
              <a:t>implicitely</a:t>
            </a:r>
            <a:r>
              <a:rPr lang="fr-CA" sz="1200" dirty="0" smtClean="0"/>
              <a:t> </a:t>
            </a:r>
            <a:r>
              <a:rPr lang="fr-CA" sz="1200" dirty="0" err="1" smtClean="0"/>
              <a:t>defined</a:t>
            </a:r>
            <a:endParaRPr lang="fr-CA" sz="12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Again the 257x257 position and averaged-normal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Do we have enough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Let’s wrap up this presentation, on the plus side, we presented a simple and efficient technique,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that does not add any constraints on the parameterization algorithm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and that can be integrated into any GIM generation pipeline.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On the other hand, our technique can only preserve up to 8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around a vertex.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And our simple storage method for the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is pretty expensive since it has a lot of redundancy.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But could be compressed.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</a:t>
            </a:r>
            <a:r>
              <a:rPr lang="en-US" dirty="0" smtClean="0"/>
              <a:t>There a several reason why this data structure is interesting.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Let’s look at a simple</a:t>
            </a:r>
            <a:r>
              <a:rPr lang="en-US" baseline="0" dirty="0" smtClean="0"/>
              <a:t> </a:t>
            </a:r>
            <a:r>
              <a:rPr lang="en-US" dirty="0" smtClean="0"/>
              <a:t>irregular mesh</a:t>
            </a:r>
            <a:r>
              <a:rPr lang="en-US" baseline="0" dirty="0" smtClean="0"/>
              <a:t> data structure (irregular = variable number </a:t>
            </a:r>
            <a:r>
              <a:rPr lang="en-US" sz="1100" baseline="0" dirty="0" smtClean="0"/>
              <a:t>of neighbors, similar to HW vertex/index buffers)</a:t>
            </a:r>
            <a:endParaRPr lang="en-US" sz="1100" dirty="0" smtClean="0"/>
          </a:p>
          <a:p>
            <a:pPr>
              <a:buFont typeface="Arial" pitchFamily="34" charset="0"/>
              <a:buChar char="•"/>
            </a:pPr>
            <a:r>
              <a:rPr lang="en-US" sz="1100" dirty="0" smtClean="0"/>
              <a:t> Suppose</a:t>
            </a:r>
            <a:r>
              <a:rPr lang="en-US" sz="1100" baseline="0" dirty="0" smtClean="0"/>
              <a:t> we want to render F2 (green triangle).</a:t>
            </a:r>
          </a:p>
          <a:p>
            <a:pPr>
              <a:buFont typeface="Arial" pitchFamily="34" charset="0"/>
              <a:buChar char="•"/>
            </a:pPr>
            <a:r>
              <a:rPr lang="en-US" sz="1100" baseline="0" dirty="0" smtClean="0"/>
              <a:t> We would need three random lookups to fetch the vertex positions.</a:t>
            </a:r>
          </a:p>
          <a:p>
            <a:pPr>
              <a:buFont typeface="Arial" pitchFamily="34" charset="0"/>
              <a:buChar char="•"/>
            </a:pPr>
            <a:r>
              <a:rPr lang="en-US" sz="1100" baseline="0" dirty="0" smtClean="0"/>
              <a:t> And even more if we have </a:t>
            </a:r>
            <a:r>
              <a:rPr lang="en-US" sz="1100" baseline="0" dirty="0" err="1" smtClean="0"/>
              <a:t>additionnal</a:t>
            </a:r>
            <a:r>
              <a:rPr lang="en-US" sz="1100" baseline="0" dirty="0" smtClean="0"/>
              <a:t> attributes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uvs</a:t>
            </a:r>
            <a:r>
              <a:rPr lang="en-US" baseline="0" dirty="0" smtClean="0"/>
              <a:t>, etc.)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practice, this operation is optimized via vertex caching in HW.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And one last thing is that we can apply image processing algorithms to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So, we have an input model and we want to generate a geometry image.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order to flatten</a:t>
            </a:r>
            <a:r>
              <a:rPr lang="en-US" baseline="0" dirty="0" smtClean="0"/>
              <a:t> the bunny on the plane, we need to cut it to make it topologically equivalent to a disk and they parameterized inside the unit square.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 parameterization is sampled using a regular grid to retrieve the surface positions.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You can see the sample position on the model surface.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Each sample is stored in the image.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Finally, from the image, we can easily reconstruct our </a:t>
            </a:r>
            <a:r>
              <a:rPr lang="en-US" baseline="0" dirty="0" err="1" smtClean="0"/>
              <a:t>resampled</a:t>
            </a:r>
            <a:r>
              <a:rPr lang="en-US" baseline="0" dirty="0" smtClean="0"/>
              <a:t> version of the original bunny.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Following the same procedure, other surface attributes such as </a:t>
            </a:r>
            <a:r>
              <a:rPr lang="en-US" baseline="0" dirty="0" err="1" smtClean="0"/>
              <a:t>normals</a:t>
            </a:r>
            <a:r>
              <a:rPr lang="en-US" baseline="0" dirty="0" smtClean="0"/>
              <a:t> can be sampled and stored in other images.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aseline="0" dirty="0" smtClean="0"/>
              <a:t> It works pretty well on our bunny because it is a very smooth surface.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Lets see what happens with a surface containing both sharp and smooth features.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Se parameterize it, create the geometry images and try to </a:t>
            </a:r>
            <a:r>
              <a:rPr lang="en-US" baseline="0" dirty="0" err="1" smtClean="0"/>
              <a:t>remesh</a:t>
            </a:r>
            <a:r>
              <a:rPr lang="en-US" baseline="0" dirty="0" smtClean="0"/>
              <a:t> it from the images.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 smtClean="0"/>
              <a:t> It becomes clear that the regular sampling grid fails to capture the sharp edges present of a surface.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are using flat shading so that the orientation of the faces is more visible.</a:t>
            </a: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On</a:t>
            </a:r>
            <a:r>
              <a:rPr lang="en-US" baseline="0" dirty="0" smtClean="0"/>
              <a:t>e solution to this problem would be to add constraints during the parameterization procedure so that sharp features align with our regular sampling grid.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In practice, this is very difficult to formulate such constraints using a generic black box solver.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The procedure is non-linear and the function is not smooth. There might be an </a:t>
            </a:r>
            <a:r>
              <a:rPr lang="en-US" baseline="0" dirty="0" err="1" smtClean="0"/>
              <a:t>inifinity</a:t>
            </a:r>
            <a:r>
              <a:rPr lang="en-US" baseline="0" dirty="0" smtClean="0"/>
              <a:t> of “good” solutions and there might also be configurations where there is no valid configuration at all.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As the number of sharp features increase, the choice of a good parameterization becomes much more complex.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On the other hand, if we slightly modify our regular grid to better align if</a:t>
            </a:r>
            <a:r>
              <a:rPr lang="en-US" baseline="0" dirty="0" smtClean="0"/>
              <a:t> with the sharp features present on the surface, we might be able the fix the problem more easily.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Let’s look at a simple plane with one sharp edge in red. This is in parametric-space.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If we were to resample this using our regular grid, we would get something like this as a </a:t>
            </a:r>
            <a:r>
              <a:rPr lang="en-US" baseline="0" dirty="0" err="1" smtClean="0"/>
              <a:t>remeshing</a:t>
            </a:r>
            <a:r>
              <a:rPr lang="en-US" baseline="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can observe that every time a sharp edge crosses an edge of our sampling grid, it gets improperly reconstructed.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Now, if we very naively slide the sample points left and right to align them with our edge in red, we get something much better.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This simple idea will be the basis of our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So, lets start from the beginning, we have an input model and a parameterization</a:t>
            </a:r>
            <a:r>
              <a:rPr lang="en-US" baseline="0" dirty="0" smtClean="0"/>
              <a:t> on the unit square.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identify sharp edges using a simple dihedral angle threshold, but other information, such as smoothing groups could be used as well.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call a sharp edge an edge where the dihedral angle is larger than the threshold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call a corner, where 3 or more sharp edges meet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We call a sharp SEGMENT, a connected chain of sharp edges.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 So this object has 8 sharp corners, 14 sharp segments and many sharp edges.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E0FFB-33B5-4E6C-B3F3-3C02CF5251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2225-CA06-455D-8657-D7D9D2E831C0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3F6D-5A6C-44D1-8580-7A02BFFAC105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7C83-BA15-4889-AB34-DCC64671AAA1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65100"/>
            <a:ext cx="8534400" cy="584200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7488-DDB1-40C6-9C8C-982AA1C3529D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647700"/>
            <a:ext cx="8547100" cy="406400"/>
          </a:xfrm>
        </p:spPr>
        <p:txBody>
          <a:bodyPr/>
          <a:lstStyle>
            <a:lvl1pPr algn="ctr">
              <a:buFont typeface="Arial" pitchFamily="34" charset="0"/>
              <a:buNone/>
              <a:defRPr sz="2400" i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63B0D-3B09-49DD-8ED0-C6EB4E4846E0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B4F8008-A714-41AA-9E38-EDE9BA603FB8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53B3-3F0F-432A-AB28-DF1A1773E1B8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62070-FB4B-4E8D-BF9A-6E3DF577DACB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EB9F-1F3A-4A1E-9784-BAB1D4B3A35E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Test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E02D-BF1D-4B4A-ACD5-D2B168711489}" type="datetime1">
              <a:rPr lang="en-US" smtClean="0"/>
              <a:pPr/>
              <a:t>5/24/2009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Test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B07B5D-0B85-4D10-A130-F19853B82EDC}" type="datetime1">
              <a:rPr lang="en-US" smtClean="0"/>
              <a:pPr/>
              <a:t>5/24/2009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Test</a:t>
            </a:r>
            <a:endParaRPr kumimoji="0"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4D3EFD79-1874-4C06-8C31-56912F56F74A}" type="datetime1">
              <a:rPr lang="en-US" smtClean="0"/>
              <a:pPr algn="r" eaLnBrk="1" latinLnBrk="0" hangingPunct="1"/>
              <a:t>5/24/2009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Test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8.png"/><Relationship Id="rId3" Type="http://schemas.openxmlformats.org/officeDocument/2006/relationships/image" Target="../media/image46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33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22C:/Program%20Files/K-Lite%20Codec%20Pack/Media%20Player%20Classic/mplayerc.exe%22%20%22C:/Users/Mat/School/Article2/Presentation/VideoGI09.AVI%22%20/fullscreen%20/start%206000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903807"/>
            <a:ext cx="6400800" cy="2568527"/>
          </a:xfrm>
        </p:spPr>
        <p:txBody>
          <a:bodyPr>
            <a:normAutofit/>
          </a:bodyPr>
          <a:lstStyle/>
          <a:p>
            <a:r>
              <a:rPr lang="fr-CA" dirty="0" smtClean="0"/>
              <a:t>Mathieu Gauthier</a:t>
            </a:r>
          </a:p>
          <a:p>
            <a:r>
              <a:rPr lang="fr-CA" dirty="0" smtClean="0"/>
              <a:t>Pierre Poulin</a:t>
            </a:r>
          </a:p>
          <a:p>
            <a:endParaRPr lang="fr-CA" dirty="0" smtClean="0"/>
          </a:p>
          <a:p>
            <a:r>
              <a:rPr lang="fr-CA" dirty="0" smtClean="0"/>
              <a:t>LIGUM, </a:t>
            </a:r>
            <a:r>
              <a:rPr lang="fr-CA" dirty="0" err="1" smtClean="0"/>
              <a:t>Dept</a:t>
            </a:r>
            <a:r>
              <a:rPr lang="fr-CA" dirty="0" smtClean="0"/>
              <a:t>. I.R.O.</a:t>
            </a:r>
          </a:p>
          <a:p>
            <a:r>
              <a:rPr lang="fr-CA" dirty="0" smtClean="0"/>
              <a:t>Université De Montréal</a:t>
            </a:r>
          </a:p>
          <a:p>
            <a:endParaRPr lang="fr-CA" dirty="0" smtClean="0"/>
          </a:p>
          <a:p>
            <a:r>
              <a:rPr lang="fr-CA" sz="24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</a:t>
            </a:r>
            <a:r>
              <a:rPr lang="fr-CA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INTERFACE 2009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Preserving</a:t>
            </a:r>
            <a:r>
              <a:rPr lang="fr-CA" dirty="0" smtClean="0"/>
              <a:t> Sharp </a:t>
            </a:r>
            <a:r>
              <a:rPr lang="fr-CA" dirty="0" err="1" smtClean="0"/>
              <a:t>Edges</a:t>
            </a:r>
            <a:r>
              <a:rPr lang="fr-CA" dirty="0" smtClean="0"/>
              <a:t> in </a:t>
            </a:r>
            <a:r>
              <a:rPr lang="fr-CA" dirty="0" err="1" smtClean="0"/>
              <a:t>Geometry</a:t>
            </a:r>
            <a:r>
              <a:rPr lang="fr-CA" dirty="0" smtClean="0"/>
              <a:t> Images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Alignment</a:t>
            </a:r>
            <a:r>
              <a:rPr lang="fr-CA" dirty="0" smtClean="0"/>
              <a:t> to the Sharp </a:t>
            </a:r>
            <a:r>
              <a:rPr lang="fr-CA" dirty="0" err="1" smtClean="0"/>
              <a:t>Features</a:t>
            </a:r>
            <a:endParaRPr lang="en-US" dirty="0"/>
          </a:p>
        </p:txBody>
      </p:sp>
      <p:pic>
        <p:nvPicPr>
          <p:cNvPr id="5" name="Content Placeholder 4" descr="roof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799895" y="2395295"/>
            <a:ext cx="3931920" cy="29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Corner &amp; </a:t>
            </a:r>
            <a:r>
              <a:rPr lang="fr-CA" dirty="0" err="1" smtClean="0"/>
              <a:t>Edge</a:t>
            </a:r>
            <a:r>
              <a:rPr lang="fr-CA" dirty="0" smtClean="0"/>
              <a:t> </a:t>
            </a:r>
            <a:r>
              <a:rPr lang="fr-CA" dirty="0" err="1" smtClean="0"/>
              <a:t>Snapping</a:t>
            </a:r>
            <a:r>
              <a:rPr lang="fr-CA" dirty="0" smtClean="0"/>
              <a:t> - Part 1</a:t>
            </a:r>
            <a:endParaRPr lang="en-US" dirty="0"/>
          </a:p>
        </p:txBody>
      </p:sp>
      <p:pic>
        <p:nvPicPr>
          <p:cNvPr id="6" name="Picture 5" descr="roof_remes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95" y="2395295"/>
            <a:ext cx="3931920" cy="2948940"/>
          </a:xfrm>
          <a:prstGeom prst="rect">
            <a:avLst/>
          </a:prstGeom>
        </p:spPr>
      </p:pic>
      <p:pic>
        <p:nvPicPr>
          <p:cNvPr id="9" name="Picture 8" descr="roof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216" y="2214056"/>
            <a:ext cx="3474720" cy="3474720"/>
          </a:xfrm>
          <a:prstGeom prst="rect">
            <a:avLst/>
          </a:prstGeom>
        </p:spPr>
      </p:pic>
      <p:pic>
        <p:nvPicPr>
          <p:cNvPr id="13" name="Picture 12" descr="roof_ini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216" y="2214056"/>
            <a:ext cx="3474720" cy="3474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>
            <a:stCxn id="38" idx="6"/>
            <a:endCxn id="38" idx="2"/>
          </p:cNvCxnSpPr>
          <p:nvPr/>
        </p:nvCxnSpPr>
        <p:spPr>
          <a:xfrm flipH="1">
            <a:off x="7110410" y="3546653"/>
            <a:ext cx="142399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Alignment</a:t>
            </a:r>
            <a:r>
              <a:rPr lang="fr-CA" dirty="0" smtClean="0"/>
              <a:t> to the Sharp </a:t>
            </a:r>
            <a:r>
              <a:rPr lang="fr-CA" dirty="0" err="1" smtClean="0"/>
              <a:t>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Corner &amp; </a:t>
            </a:r>
            <a:r>
              <a:rPr lang="fr-CA" dirty="0" err="1" smtClean="0"/>
              <a:t>Edge</a:t>
            </a:r>
            <a:r>
              <a:rPr lang="fr-CA" dirty="0" smtClean="0"/>
              <a:t> </a:t>
            </a:r>
            <a:r>
              <a:rPr lang="fr-CA" dirty="0" err="1" smtClean="0"/>
              <a:t>Snapping</a:t>
            </a:r>
            <a:r>
              <a:rPr lang="fr-CA" dirty="0" smtClean="0"/>
              <a:t> - Part 2</a:t>
            </a:r>
            <a:endParaRPr lang="en-US" dirty="0"/>
          </a:p>
        </p:txBody>
      </p:sp>
      <p:pic>
        <p:nvPicPr>
          <p:cNvPr id="6" name="Picture 5" descr="roof_remesh_sh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51" y="7515225"/>
            <a:ext cx="3931920" cy="2948940"/>
          </a:xfrm>
          <a:prstGeom prst="rect">
            <a:avLst/>
          </a:prstGeom>
        </p:spPr>
      </p:pic>
      <p:pic>
        <p:nvPicPr>
          <p:cNvPr id="8" name="Picture 7" descr="roo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600" y="1885957"/>
            <a:ext cx="4114800" cy="4114800"/>
          </a:xfrm>
          <a:prstGeom prst="rect">
            <a:avLst/>
          </a:prstGeom>
        </p:spPr>
      </p:pic>
      <p:pic>
        <p:nvPicPr>
          <p:cNvPr id="9" name="Picture 8" descr="roof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600" y="1885957"/>
            <a:ext cx="4114800" cy="4114800"/>
          </a:xfrm>
          <a:prstGeom prst="rect">
            <a:avLst/>
          </a:prstGeom>
        </p:spPr>
      </p:pic>
      <p:pic>
        <p:nvPicPr>
          <p:cNvPr id="10" name="Content Placeholder 9" descr="roof2.pn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503600" y="1885957"/>
            <a:ext cx="4114800" cy="4114800"/>
          </a:xfrm>
        </p:spPr>
      </p:pic>
      <p:pic>
        <p:nvPicPr>
          <p:cNvPr id="11" name="Picture 10" descr="roof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3600" y="1885957"/>
            <a:ext cx="4114800" cy="41148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410200" y="3695699"/>
            <a:ext cx="328324" cy="333375"/>
          </a:xfrm>
          <a:prstGeom prst="ellipse">
            <a:avLst/>
          </a:prstGeom>
          <a:noFill/>
          <a:ln w="57150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89395" y="3693794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79808" y="3660457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65458" y="362711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5395" y="3584257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60570" y="3536632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55745" y="3498532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5745" y="4046220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60570" y="3989070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70157" y="3941445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970219" y="3908108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89332" y="3865246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9869" y="3822383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22819" y="3327083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84757" y="2827020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227644" y="2336482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70444" y="4365308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27619" y="4851083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256219" y="5355908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89395" y="3687444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479808" y="3654107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65458" y="362076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65395" y="3577907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57823" y="3062289"/>
            <a:ext cx="709612" cy="7143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7162800" y="3246120"/>
            <a:ext cx="1303020" cy="632460"/>
          </a:xfrm>
          <a:prstGeom prst="line">
            <a:avLst/>
          </a:prstGeom>
          <a:ln w="762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726879" y="3456623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6839903" y="3550922"/>
            <a:ext cx="734376" cy="285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8066724" y="3543302"/>
            <a:ext cx="734376" cy="285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10410" y="2829879"/>
            <a:ext cx="1423990" cy="143354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7922260" y="3672840"/>
            <a:ext cx="39624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312025" y="3660775"/>
            <a:ext cx="332105" cy="63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5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5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250"/>
                            </p:stCondLst>
                            <p:childTnLst>
                              <p:par>
                                <p:cTn id="10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0"/>
                            </p:stCondLst>
                            <p:childTnLst>
                              <p:par>
                                <p:cTn id="2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50"/>
                            </p:stCondLst>
                            <p:childTnLst>
                              <p:par>
                                <p:cTn id="2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4" grpId="0" animBg="1"/>
      <p:bldP spid="44" grpId="2" animBg="1"/>
      <p:bldP spid="44" grpId="3" animBg="1"/>
      <p:bldP spid="38" grpId="0" animBg="1"/>
      <p:bldP spid="3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Alignment</a:t>
            </a:r>
            <a:r>
              <a:rPr lang="fr-CA" dirty="0" smtClean="0"/>
              <a:t> to the Sharp </a:t>
            </a:r>
            <a:r>
              <a:rPr lang="fr-CA" dirty="0" err="1" smtClean="0"/>
              <a:t>Features</a:t>
            </a:r>
            <a:endParaRPr lang="en-US" dirty="0"/>
          </a:p>
        </p:txBody>
      </p:sp>
      <p:pic>
        <p:nvPicPr>
          <p:cNvPr id="5" name="Content Placeholder 4" descr="roof_remesh_sharp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6334" y="2651433"/>
            <a:ext cx="3931920" cy="2948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Corner &amp; </a:t>
            </a:r>
            <a:r>
              <a:rPr lang="fr-CA" dirty="0" err="1" smtClean="0"/>
              <a:t>Edge</a:t>
            </a:r>
            <a:r>
              <a:rPr lang="fr-CA" dirty="0" smtClean="0"/>
              <a:t> </a:t>
            </a:r>
            <a:r>
              <a:rPr lang="fr-CA" dirty="0" err="1" smtClean="0"/>
              <a:t>Snapping</a:t>
            </a:r>
            <a:r>
              <a:rPr lang="fr-CA" dirty="0" smtClean="0"/>
              <a:t> - Part 3</a:t>
            </a:r>
            <a:endParaRPr lang="en-US" dirty="0" smtClean="0"/>
          </a:p>
        </p:txBody>
      </p:sp>
      <p:pic>
        <p:nvPicPr>
          <p:cNvPr id="6" name="Picture 5" descr="roo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8841" y="2136961"/>
            <a:ext cx="3474720" cy="3474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emesh_1normal_wi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016" y="2874525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462895"/>
          </a:xfrm>
        </p:spPr>
        <p:txBody>
          <a:bodyPr/>
          <a:lstStyle/>
          <a:p>
            <a:r>
              <a:rPr lang="fr-CA" dirty="0" err="1" smtClean="0"/>
              <a:t>UVs</a:t>
            </a:r>
            <a:r>
              <a:rPr lang="fr-CA" dirty="0" smtClean="0"/>
              <a:t> </a:t>
            </a:r>
            <a:r>
              <a:rPr lang="fr-CA" dirty="0" err="1" smtClean="0"/>
              <a:t>coordinates</a:t>
            </a:r>
            <a:r>
              <a:rPr lang="fr-CA" dirty="0" smtClean="0"/>
              <a:t> are no longer </a:t>
            </a:r>
            <a:r>
              <a:rPr lang="fr-CA" dirty="0" err="1" smtClean="0"/>
              <a:t>implicit</a:t>
            </a:r>
            <a:endParaRPr lang="fr-CA" dirty="0" smtClean="0"/>
          </a:p>
          <a:p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can</a:t>
            </a:r>
            <a:r>
              <a:rPr lang="fr-CA" dirty="0" smtClean="0"/>
              <a:t> no longer use 1 normal per vertex,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need</a:t>
            </a:r>
            <a:r>
              <a:rPr lang="fr-CA" dirty="0" smtClean="0"/>
              <a:t> more, </a:t>
            </a:r>
            <a:r>
              <a:rPr lang="fr-CA" dirty="0" err="1" smtClean="0"/>
              <a:t>especially</a:t>
            </a:r>
            <a:r>
              <a:rPr lang="fr-CA" dirty="0" smtClean="0"/>
              <a:t> for </a:t>
            </a:r>
            <a:r>
              <a:rPr lang="fr-CA" dirty="0" err="1" smtClean="0"/>
              <a:t>lighting</a:t>
            </a:r>
            <a:r>
              <a:rPr lang="fr-CA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What</a:t>
            </a:r>
            <a:r>
              <a:rPr lang="fr-CA" dirty="0" smtClean="0"/>
              <a:t> about </a:t>
            </a:r>
            <a:r>
              <a:rPr lang="fr-CA" dirty="0" err="1" smtClean="0"/>
              <a:t>UVs</a:t>
            </a:r>
            <a:r>
              <a:rPr lang="fr-CA" dirty="0" smtClean="0"/>
              <a:t> and </a:t>
            </a:r>
            <a:r>
              <a:rPr lang="fr-CA" dirty="0" err="1" smtClean="0"/>
              <a:t>normals</a:t>
            </a:r>
            <a:r>
              <a:rPr lang="fr-CA" dirty="0" smtClean="0"/>
              <a:t>?</a:t>
            </a:r>
            <a:endParaRPr lang="en-US" dirty="0"/>
          </a:p>
        </p:txBody>
      </p:sp>
      <p:pic>
        <p:nvPicPr>
          <p:cNvPr id="17" name="Picture 16" descr="remesh_1norm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016" y="2874525"/>
            <a:ext cx="4876800" cy="3657600"/>
          </a:xfrm>
          <a:prstGeom prst="rect">
            <a:avLst/>
          </a:prstGeom>
        </p:spPr>
      </p:pic>
      <p:pic>
        <p:nvPicPr>
          <p:cNvPr id="22" name="Picture 21" descr="remesh_8normas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016" y="2874525"/>
            <a:ext cx="4876800" cy="3657600"/>
          </a:xfrm>
          <a:prstGeom prst="rect">
            <a:avLst/>
          </a:prstGeom>
        </p:spPr>
      </p:pic>
      <p:pic>
        <p:nvPicPr>
          <p:cNvPr id="20" name="Picture 19" descr="remesh_8normals_w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016" y="2874525"/>
            <a:ext cx="4876800" cy="3657600"/>
          </a:xfrm>
          <a:prstGeom prst="rect">
            <a:avLst/>
          </a:prstGeom>
        </p:spPr>
      </p:pic>
      <p:pic>
        <p:nvPicPr>
          <p:cNvPr id="23559" name="Picture 7" descr="C:\Users\Mat\AppData\Local\Microsoft\Windows\Temporary Internet Files\Content.IE5\180ZXH3B\MCj0438205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925883" y="2947414"/>
            <a:ext cx="990002" cy="1119200"/>
          </a:xfrm>
          <a:prstGeom prst="rect">
            <a:avLst/>
          </a:prstGeom>
          <a:noFill/>
        </p:spPr>
      </p:pic>
      <p:cxnSp>
        <p:nvCxnSpPr>
          <p:cNvPr id="54" name="Straight Connector 53"/>
          <p:cNvCxnSpPr/>
          <p:nvPr/>
        </p:nvCxnSpPr>
        <p:spPr>
          <a:xfrm flipV="1">
            <a:off x="2046514" y="3033486"/>
            <a:ext cx="435429" cy="203200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061029" y="3439886"/>
            <a:ext cx="1016000" cy="7257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17486" y="3860800"/>
            <a:ext cx="957943" cy="37737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1797506" y="4279449"/>
            <a:ext cx="845455" cy="66856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6200000" flipH="1">
            <a:off x="984707" y="4787448"/>
            <a:ext cx="1122588" cy="101147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323849" y="4476752"/>
            <a:ext cx="977904" cy="406401"/>
          </a:xfrm>
          <a:prstGeom prst="line">
            <a:avLst/>
          </a:prstGeom>
          <a:ln w="38100">
            <a:solidFill>
              <a:srgbClr val="FFC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5958647" y="3343721"/>
            <a:ext cx="600714" cy="51219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0497" y="3961129"/>
            <a:ext cx="195581" cy="195581"/>
          </a:xfrm>
          <a:prstGeom prst="ellips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/>
          <p:cNvCxnSpPr/>
          <p:nvPr/>
        </p:nvCxnSpPr>
        <p:spPr>
          <a:xfrm rot="10800000">
            <a:off x="4467225" y="4643439"/>
            <a:ext cx="552450" cy="390525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066597" y="5023696"/>
            <a:ext cx="195581" cy="195581"/>
          </a:xfrm>
          <a:prstGeom prst="ellips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5400000" flipH="1" flipV="1">
            <a:off x="5561047" y="3595271"/>
            <a:ext cx="666754" cy="382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5799297" y="3977094"/>
            <a:ext cx="195581" cy="195581"/>
          </a:xfrm>
          <a:prstGeom prst="ellips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>
          <a:xfrm rot="5400000" flipH="1" flipV="1">
            <a:off x="5950178" y="3524021"/>
            <a:ext cx="479426" cy="368304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>
            <a:off x="5173891" y="3760561"/>
            <a:ext cx="565153" cy="266701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5958120" y="4230465"/>
            <a:ext cx="463546" cy="412745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5065871" y="4977219"/>
            <a:ext cx="195581" cy="195581"/>
          </a:xfrm>
          <a:prstGeom prst="ellips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/>
          <p:nvPr/>
        </p:nvCxnSpPr>
        <p:spPr>
          <a:xfrm rot="10800000">
            <a:off x="4496028" y="4647973"/>
            <a:ext cx="528643" cy="33179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5307245" y="5157566"/>
            <a:ext cx="484183" cy="35241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 descr="roof_disconnec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113" y="2950029"/>
            <a:ext cx="4876800" cy="36576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77" grpId="0" animBg="1"/>
      <p:bldP spid="77" grpId="1" animBg="1"/>
      <p:bldP spid="87" grpId="0" animBg="1"/>
      <p:bldP spid="87" grpId="1" animBg="1"/>
      <p:bldP spid="100" grpId="0" animBg="1"/>
      <p:bldP spid="10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yramid_extra_si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699" y="3287041"/>
            <a:ext cx="2743200" cy="2743200"/>
          </a:xfrm>
          <a:prstGeom prst="rect">
            <a:avLst/>
          </a:prstGeom>
        </p:spPr>
      </p:pic>
      <p:pic>
        <p:nvPicPr>
          <p:cNvPr id="9" name="Picture 8" descr="8_side_pyramid_par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599" y="3271299"/>
            <a:ext cx="27432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Because of the regular structure of the geometry image and the way we </a:t>
            </a:r>
            <a:r>
              <a:rPr lang="en-US" dirty="0" err="1" smtClean="0"/>
              <a:t>remesh</a:t>
            </a:r>
            <a:r>
              <a:rPr lang="en-US" dirty="0" smtClean="0"/>
              <a:t>, we will never need more than 8 </a:t>
            </a:r>
            <a:r>
              <a:rPr lang="en-US" dirty="0" err="1" smtClean="0"/>
              <a:t>normals</a:t>
            </a:r>
            <a:r>
              <a:rPr lang="en-US" dirty="0" smtClean="0"/>
              <a:t> around a vertex (one per octant)</a:t>
            </a:r>
          </a:p>
        </p:txBody>
      </p:sp>
      <p:pic>
        <p:nvPicPr>
          <p:cNvPr id="7" name="Content Placeholder 4" descr="norma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173" y="2924126"/>
            <a:ext cx="3229654" cy="3324274"/>
          </a:xfrm>
          <a:prstGeom prst="rect">
            <a:avLst/>
          </a:prstGeom>
        </p:spPr>
      </p:pic>
      <p:pic>
        <p:nvPicPr>
          <p:cNvPr id="8" name="Picture 7" descr="8_side_pyram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487" y="2750456"/>
            <a:ext cx="4876800" cy="3657600"/>
          </a:xfrm>
          <a:prstGeom prst="rect">
            <a:avLst/>
          </a:prstGeom>
        </p:spPr>
      </p:pic>
      <p:pic>
        <p:nvPicPr>
          <p:cNvPr id="11" name="Picture 10" descr="16_side_pyrami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043" y="2739572"/>
            <a:ext cx="4876800" cy="36576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817586" y="3211286"/>
            <a:ext cx="159657" cy="15965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Normals</a:t>
            </a:r>
            <a:r>
              <a:rPr lang="fr-CA" dirty="0" smtClean="0"/>
              <a:t> of Corners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5590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sample the </a:t>
            </a:r>
            <a:r>
              <a:rPr lang="en-US" dirty="0" err="1" smtClean="0"/>
              <a:t>normals</a:t>
            </a:r>
            <a:r>
              <a:rPr lang="en-US" dirty="0" smtClean="0"/>
              <a:t>  around a sharp corner, we simply iterate in CCW order between sharp edges, compute the angle-weighted normal and assign it to all the associated octants</a:t>
            </a:r>
            <a:endParaRPr lang="en-US" dirty="0"/>
          </a:p>
        </p:txBody>
      </p:sp>
      <p:pic>
        <p:nvPicPr>
          <p:cNvPr id="7" name="Content Placeholder 4" descr="sample_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250" y="2921000"/>
            <a:ext cx="3514988" cy="338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sample snapped to a sharp edge, the procedure is very similar, only two </a:t>
            </a:r>
            <a:r>
              <a:rPr lang="en-US" dirty="0" err="1" smtClean="0"/>
              <a:t>normals</a:t>
            </a:r>
            <a:r>
              <a:rPr lang="en-US" dirty="0" smtClean="0"/>
              <a:t> will be computed and stored, in the respective octant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Normals</a:t>
            </a:r>
            <a:r>
              <a:rPr lang="fr-CA" dirty="0" smtClean="0"/>
              <a:t> of Sharp </a:t>
            </a:r>
            <a:r>
              <a:rPr lang="fr-CA" dirty="0" err="1" smtClean="0"/>
              <a:t>Edges</a:t>
            </a:r>
            <a:endParaRPr lang="en-US" dirty="0"/>
          </a:p>
        </p:txBody>
      </p:sp>
      <p:pic>
        <p:nvPicPr>
          <p:cNvPr id="5" name="Picture 4" descr="sample_e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200" y="2966592"/>
            <a:ext cx="3403600" cy="321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pic>
        <p:nvPicPr>
          <p:cNvPr id="5" name="Content Placeholder 4" descr="corner_zoom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350103" y="2471357"/>
            <a:ext cx="3108961" cy="3200400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 to Our Example</a:t>
            </a:r>
            <a:endParaRPr lang="en-US" dirty="0"/>
          </a:p>
        </p:txBody>
      </p:sp>
      <p:pic>
        <p:nvPicPr>
          <p:cNvPr id="6" name="Picture 5" descr="roof_zoom_ed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761" y="1411562"/>
            <a:ext cx="3037316" cy="3200400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7" name="Picture 6" descr="roof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94" y="1878274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31459" y="3200400"/>
            <a:ext cx="1371600" cy="1438835"/>
          </a:xfrm>
          <a:prstGeom prst="rect">
            <a:avLst/>
          </a:prstGeom>
          <a:solidFill>
            <a:srgbClr val="7F7F7F">
              <a:alpha val="34902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5809129" y="3805518"/>
            <a:ext cx="1143000" cy="80682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681383" y="4054288"/>
            <a:ext cx="1358153" cy="1075765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642845" y="4182036"/>
            <a:ext cx="1196792" cy="60511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38686" y="2985250"/>
            <a:ext cx="1116105" cy="914399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69741" y="3361765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73271" y="367553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939118" y="4177554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521824" y="4625789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10400" y="4737848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43481" y="4043084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745506" y="3334872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86917" y="3003179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9" name="Arc 28"/>
          <p:cNvSpPr/>
          <p:nvPr/>
        </p:nvSpPr>
        <p:spPr>
          <a:xfrm>
            <a:off x="6104964" y="3106271"/>
            <a:ext cx="1627095" cy="1627095"/>
          </a:xfrm>
          <a:prstGeom prst="arc">
            <a:avLst>
              <a:gd name="adj1" fmla="val 11983964"/>
              <a:gd name="adj2" fmla="val 17044422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2" name="Arc 31"/>
          <p:cNvSpPr/>
          <p:nvPr/>
        </p:nvSpPr>
        <p:spPr>
          <a:xfrm>
            <a:off x="6136340" y="3083859"/>
            <a:ext cx="1627095" cy="1627095"/>
          </a:xfrm>
          <a:prstGeom prst="arc">
            <a:avLst>
              <a:gd name="adj1" fmla="val 10424551"/>
              <a:gd name="adj2" fmla="val 11533768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Arc 32"/>
          <p:cNvSpPr/>
          <p:nvPr/>
        </p:nvSpPr>
        <p:spPr>
          <a:xfrm>
            <a:off x="6140823" y="3115235"/>
            <a:ext cx="1627095" cy="1627095"/>
          </a:xfrm>
          <a:prstGeom prst="arc">
            <a:avLst>
              <a:gd name="adj1" fmla="val 4233378"/>
              <a:gd name="adj2" fmla="val 9935833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4" name="Arc 33"/>
          <p:cNvSpPr/>
          <p:nvPr/>
        </p:nvSpPr>
        <p:spPr>
          <a:xfrm>
            <a:off x="6145305" y="3146612"/>
            <a:ext cx="1627095" cy="1627095"/>
          </a:xfrm>
          <a:prstGeom prst="arc">
            <a:avLst>
              <a:gd name="adj1" fmla="val 18218336"/>
              <a:gd name="adj2" fmla="val 2801705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Oval 34"/>
          <p:cNvSpPr/>
          <p:nvPr/>
        </p:nvSpPr>
        <p:spPr>
          <a:xfrm>
            <a:off x="3496235" y="3711388"/>
            <a:ext cx="268941" cy="2689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Back to Our Example</a:t>
            </a:r>
            <a:endParaRPr lang="en-US" dirty="0"/>
          </a:p>
        </p:txBody>
      </p:sp>
      <p:pic>
        <p:nvPicPr>
          <p:cNvPr id="6" name="Picture 5" descr="roof_zoom_ed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85" y="2500774"/>
            <a:ext cx="3037316" cy="3200400"/>
          </a:xfrm>
          <a:prstGeom prst="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/>
        </p:spPr>
      </p:pic>
      <p:pic>
        <p:nvPicPr>
          <p:cNvPr id="7" name="Picture 6" descr="roo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94" y="1878274"/>
            <a:ext cx="41148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14785" y="2207623"/>
            <a:ext cx="1371600" cy="1438835"/>
          </a:xfrm>
          <a:prstGeom prst="rect">
            <a:avLst/>
          </a:prstGeom>
          <a:solidFill>
            <a:srgbClr val="7F7F7F">
              <a:alpha val="34902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966498" y="2796987"/>
            <a:ext cx="268941" cy="26894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rot="16200000" flipV="1">
            <a:off x="5741126" y="2880360"/>
            <a:ext cx="1188720" cy="1149531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984629" y="4363475"/>
            <a:ext cx="1212530" cy="667563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6922297" y="4083846"/>
            <a:ext cx="1185859" cy="1162047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34200" y="2928938"/>
            <a:ext cx="1176338" cy="1138238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69741" y="3295089"/>
            <a:ext cx="2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203016" y="365704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345891" y="419044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93541" y="487624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288866" y="4790515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746066" y="4371415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803216" y="344749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565091" y="2914090"/>
            <a:ext cx="25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59" name="Arc 58"/>
          <p:cNvSpPr/>
          <p:nvPr/>
        </p:nvSpPr>
        <p:spPr>
          <a:xfrm>
            <a:off x="6133539" y="3220571"/>
            <a:ext cx="1627095" cy="1627095"/>
          </a:xfrm>
          <a:prstGeom prst="arc">
            <a:avLst>
              <a:gd name="adj1" fmla="val 7881226"/>
              <a:gd name="adj2" fmla="val 17044422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0" name="Arc 59"/>
          <p:cNvSpPr/>
          <p:nvPr/>
        </p:nvSpPr>
        <p:spPr>
          <a:xfrm>
            <a:off x="6124014" y="3211046"/>
            <a:ext cx="1627095" cy="1627095"/>
          </a:xfrm>
          <a:prstGeom prst="arc">
            <a:avLst>
              <a:gd name="adj1" fmla="val 18493619"/>
              <a:gd name="adj2" fmla="val 6352775"/>
            </a:avLst>
          </a:prstGeom>
          <a:ln w="7620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Sampling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Result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8547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Position Image (9x9)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584700" y="58547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 Normal Images (9x9)</a:t>
            </a:r>
            <a:endParaRPr lang="en-US" dirty="0"/>
          </a:p>
        </p:txBody>
      </p:sp>
      <p:pic>
        <p:nvPicPr>
          <p:cNvPr id="37" name="Picture 36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269" y="182880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8" name="Picture 37" descr="img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1" y="2447885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9" name="Picture 38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829" y="192024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0" name="Picture 39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9" y="201168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1" name="Picture 40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949" y="210312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2" name="Picture 41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09" y="219456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3" name="Picture 42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069" y="228600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4" name="Picture 43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237744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5" name="Picture 44" descr="img_n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189" y="2468880"/>
            <a:ext cx="3200400" cy="3200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Preserving</a:t>
            </a:r>
            <a:r>
              <a:rPr lang="fr-CA" dirty="0" smtClean="0"/>
              <a:t> Sharp </a:t>
            </a:r>
            <a:r>
              <a:rPr lang="fr-CA" dirty="0" err="1" smtClean="0"/>
              <a:t>Edges</a:t>
            </a:r>
            <a:r>
              <a:rPr lang="fr-CA" dirty="0" smtClean="0"/>
              <a:t> in </a:t>
            </a:r>
            <a:r>
              <a:rPr lang="fr-CA" dirty="0" err="1" smtClean="0"/>
              <a:t>Geometry</a:t>
            </a:r>
            <a:r>
              <a:rPr lang="fr-CA" dirty="0" smtClean="0"/>
              <a:t>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Geometry</a:t>
            </a:r>
            <a:r>
              <a:rPr lang="fr-CA" dirty="0" smtClean="0"/>
              <a:t> images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Alignment</a:t>
            </a:r>
            <a:r>
              <a:rPr lang="fr-CA" dirty="0" smtClean="0"/>
              <a:t> to the </a:t>
            </a:r>
            <a:r>
              <a:rPr lang="fr-CA" dirty="0" err="1" smtClean="0"/>
              <a:t>sharp</a:t>
            </a:r>
            <a:r>
              <a:rPr lang="fr-CA" dirty="0" smtClean="0"/>
              <a:t> </a:t>
            </a:r>
            <a:r>
              <a:rPr lang="fr-CA" dirty="0" err="1" smtClean="0"/>
              <a:t>features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Sampling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Remeshing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Implementation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err="1" smtClean="0"/>
              <a:t>Results</a:t>
            </a:r>
            <a:endParaRPr lang="fr-CA" dirty="0" smtClean="0"/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Conclusion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/>
              <a:t>Future </a:t>
            </a:r>
            <a:r>
              <a:rPr lang="fr-CA" dirty="0" err="1" smtClean="0"/>
              <a:t>Work</a:t>
            </a:r>
            <a:endParaRPr lang="fr-CA" dirty="0" smtClean="0"/>
          </a:p>
          <a:p>
            <a:endParaRPr lang="fr-CA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Presentation</a:t>
            </a:r>
            <a:r>
              <a:rPr lang="fr-CA" dirty="0" smtClean="0"/>
              <a:t> </a:t>
            </a:r>
            <a:r>
              <a:rPr lang="fr-CA" dirty="0" err="1" smtClean="0"/>
              <a:t>Outline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42900" y="1543050"/>
            <a:ext cx="8324850" cy="464820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Remeshing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Algorithm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Remeshing</a:t>
            </a:r>
            <a:r>
              <a:rPr lang="en-US" dirty="0" smtClean="0"/>
              <a:t> from geometry images is very similar to the original method</a:t>
            </a:r>
          </a:p>
          <a:p>
            <a:r>
              <a:rPr lang="en-US" dirty="0" smtClean="0"/>
              <a:t>A </a:t>
            </a:r>
            <a:r>
              <a:rPr lang="en-US" dirty="0" smtClean="0"/>
              <a:t>vertex is created for each image pixel</a:t>
            </a:r>
          </a:p>
          <a:p>
            <a:r>
              <a:rPr lang="en-US" dirty="0" smtClean="0"/>
              <a:t>For each group of four pixels, two triangles are created</a:t>
            </a:r>
          </a:p>
          <a:p>
            <a:r>
              <a:rPr lang="en-US" dirty="0" smtClean="0"/>
              <a:t>…But since we have up to 8 </a:t>
            </a:r>
            <a:r>
              <a:rPr lang="en-US" dirty="0" err="1" smtClean="0"/>
              <a:t>normals</a:t>
            </a:r>
            <a:r>
              <a:rPr lang="en-US" dirty="0" smtClean="0"/>
              <a:t> per vertex, more vertices may need to be created</a:t>
            </a:r>
          </a:p>
          <a:p>
            <a:r>
              <a:rPr lang="en-US" dirty="0" smtClean="0"/>
              <a:t>Faces must also be connected to the appropriate vertices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Remeshing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7622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image pixel, we create as many vertices as there are different </a:t>
            </a:r>
            <a:r>
              <a:rPr lang="en-US" dirty="0" err="1" smtClean="0"/>
              <a:t>normals</a:t>
            </a:r>
            <a:r>
              <a:rPr lang="en-US" dirty="0" smtClean="0"/>
              <a:t> (up to 8) and store them in an array[8]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creating the faces, we use the following rule to select which vertex to connect.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pic>
        <p:nvPicPr>
          <p:cNvPr id="5" name="Content Placeholder 4" descr="q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354" y="3927377"/>
            <a:ext cx="1642746" cy="1642742"/>
          </a:xfrm>
          <a:prstGeom prst="rect">
            <a:avLst/>
          </a:prstGeom>
        </p:spPr>
      </p:pic>
      <p:pic>
        <p:nvPicPr>
          <p:cNvPr id="6" name="Picture 5" descr="q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40" y="3927491"/>
            <a:ext cx="1642520" cy="1642516"/>
          </a:xfrm>
          <a:prstGeom prst="rect">
            <a:avLst/>
          </a:prstGeom>
        </p:spPr>
      </p:pic>
      <p:pic>
        <p:nvPicPr>
          <p:cNvPr id="7" name="Picture 6" descr="qua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37" y="3148115"/>
            <a:ext cx="3109190" cy="3175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555" descr="img_p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43" y="1828536"/>
            <a:ext cx="4188723" cy="418872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87" name="Picture 386" descr="remesh_transpare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Remeshing</a:t>
            </a:r>
            <a:endParaRPr lang="en-US" dirty="0"/>
          </a:p>
        </p:txBody>
      </p:sp>
      <p:pic>
        <p:nvPicPr>
          <p:cNvPr id="5" name="Content Placeholder 4" descr="roof_remesh_1.pn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4789713" y="2163403"/>
            <a:ext cx="4267200" cy="32004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Example</a:t>
            </a:r>
            <a:endParaRPr lang="en-US" dirty="0"/>
          </a:p>
        </p:txBody>
      </p:sp>
      <p:pic>
        <p:nvPicPr>
          <p:cNvPr id="6" name="Picture 5" descr="roof_remesh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pic>
        <p:nvPicPr>
          <p:cNvPr id="7" name="Picture 6" descr="roof_remesh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pic>
        <p:nvPicPr>
          <p:cNvPr id="8" name="Picture 7" descr="roof_remesh_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pic>
        <p:nvPicPr>
          <p:cNvPr id="9" name="Picture 8" descr="roof_remesh_5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pic>
        <p:nvPicPr>
          <p:cNvPr id="10" name="Picture 9" descr="roof_remesh_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pic>
        <p:nvPicPr>
          <p:cNvPr id="384" name="Picture 383" descr="remesh_8normals_wire - Co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9713" y="2163403"/>
            <a:ext cx="4267200" cy="3200400"/>
          </a:xfrm>
          <a:prstGeom prst="rect">
            <a:avLst/>
          </a:prstGeom>
        </p:spPr>
      </p:pic>
      <p:grpSp>
        <p:nvGrpSpPr>
          <p:cNvPr id="438" name="Group 437"/>
          <p:cNvGrpSpPr/>
          <p:nvPr/>
        </p:nvGrpSpPr>
        <p:grpSpPr>
          <a:xfrm>
            <a:off x="561336" y="5257800"/>
            <a:ext cx="624840" cy="632460"/>
            <a:chOff x="358140" y="5257800"/>
            <a:chExt cx="624840" cy="632460"/>
          </a:xfrm>
        </p:grpSpPr>
        <p:sp>
          <p:nvSpPr>
            <p:cNvPr id="390" name="Oval 389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Oval 392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Oval 398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/>
            <p:cNvCxnSpPr>
              <a:stCxn id="399" idx="3"/>
              <a:endCxn id="390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>
              <a:stCxn id="399" idx="4"/>
              <a:endCxn id="393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/>
            <p:cNvCxnSpPr>
              <a:stCxn id="390" idx="6"/>
              <a:endCxn id="393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/>
            <p:cNvCxnSpPr>
              <a:stCxn id="396" idx="6"/>
              <a:endCxn id="399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/>
            <p:cNvCxnSpPr>
              <a:stCxn id="396" idx="4"/>
              <a:endCxn id="390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9" name="Group 448"/>
          <p:cNvGrpSpPr/>
          <p:nvPr/>
        </p:nvGrpSpPr>
        <p:grpSpPr>
          <a:xfrm>
            <a:off x="1031236" y="5257800"/>
            <a:ext cx="624840" cy="632460"/>
            <a:chOff x="358140" y="5257800"/>
            <a:chExt cx="624840" cy="632460"/>
          </a:xfrm>
        </p:grpSpPr>
        <p:sp>
          <p:nvSpPr>
            <p:cNvPr id="450" name="Oval 449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4" name="Straight Connector 453"/>
            <p:cNvCxnSpPr>
              <a:stCxn id="453" idx="3"/>
              <a:endCxn id="450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/>
            <p:cNvCxnSpPr>
              <a:stCxn id="453" idx="4"/>
              <a:endCxn id="451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/>
            <p:cNvCxnSpPr>
              <a:stCxn id="450" idx="6"/>
              <a:endCxn id="451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/>
            <p:cNvCxnSpPr>
              <a:stCxn id="452" idx="6"/>
              <a:endCxn id="453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/>
            <p:cNvCxnSpPr>
              <a:stCxn id="452" idx="4"/>
              <a:endCxn id="450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9" name="Group 458"/>
          <p:cNvGrpSpPr/>
          <p:nvPr/>
        </p:nvGrpSpPr>
        <p:grpSpPr>
          <a:xfrm flipH="1">
            <a:off x="2909249" y="5245100"/>
            <a:ext cx="624840" cy="632460"/>
            <a:chOff x="358140" y="5257800"/>
            <a:chExt cx="624840" cy="632460"/>
          </a:xfrm>
        </p:grpSpPr>
        <p:sp>
          <p:nvSpPr>
            <p:cNvPr id="460" name="Oval 459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Oval 461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Oval 462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Straight Connector 463"/>
            <p:cNvCxnSpPr>
              <a:stCxn id="463" idx="3"/>
              <a:endCxn id="460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>
              <a:stCxn id="463" idx="4"/>
              <a:endCxn id="461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>
              <a:stCxn id="460" idx="6"/>
              <a:endCxn id="461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>
              <a:stCxn id="462" idx="6"/>
              <a:endCxn id="463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>
              <a:stCxn id="462" idx="4"/>
              <a:endCxn id="460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4" name="Picture 553" descr="o1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49" y="4845099"/>
            <a:ext cx="1343701" cy="1343701"/>
          </a:xfrm>
          <a:prstGeom prst="rect">
            <a:avLst/>
          </a:prstGeom>
        </p:spPr>
      </p:pic>
      <p:pic>
        <p:nvPicPr>
          <p:cNvPr id="555" name="Picture 554" descr="o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9549" y="4845099"/>
            <a:ext cx="1343701" cy="1343701"/>
          </a:xfrm>
          <a:prstGeom prst="rect">
            <a:avLst/>
          </a:prstGeom>
        </p:spPr>
      </p:pic>
      <p:grpSp>
        <p:nvGrpSpPr>
          <p:cNvPr id="557" name="Group 556"/>
          <p:cNvGrpSpPr/>
          <p:nvPr/>
        </p:nvGrpSpPr>
        <p:grpSpPr>
          <a:xfrm flipH="1">
            <a:off x="3366449" y="5252720"/>
            <a:ext cx="624840" cy="632460"/>
            <a:chOff x="358140" y="5257800"/>
            <a:chExt cx="624840" cy="632460"/>
          </a:xfrm>
        </p:grpSpPr>
        <p:sp>
          <p:nvSpPr>
            <p:cNvPr id="558" name="Oval 557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Oval 558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Oval 559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Oval 560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2" name="Straight Connector 561"/>
            <p:cNvCxnSpPr>
              <a:stCxn id="561" idx="3"/>
              <a:endCxn id="558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/>
            <p:cNvCxnSpPr>
              <a:stCxn id="561" idx="4"/>
              <a:endCxn id="559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/>
            <p:cNvCxnSpPr>
              <a:stCxn id="558" idx="6"/>
              <a:endCxn id="559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/>
            <p:cNvCxnSpPr>
              <a:stCxn id="560" idx="6"/>
              <a:endCxn id="561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/>
            <p:cNvCxnSpPr>
              <a:stCxn id="560" idx="4"/>
              <a:endCxn id="558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7" name="Group 566"/>
          <p:cNvGrpSpPr/>
          <p:nvPr/>
        </p:nvGrpSpPr>
        <p:grpSpPr>
          <a:xfrm flipH="1">
            <a:off x="3816029" y="5260340"/>
            <a:ext cx="624840" cy="632460"/>
            <a:chOff x="358140" y="5257800"/>
            <a:chExt cx="624840" cy="632460"/>
          </a:xfrm>
        </p:grpSpPr>
        <p:sp>
          <p:nvSpPr>
            <p:cNvPr id="568" name="Oval 567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Oval 568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Oval 569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Oval 570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Connector 571"/>
            <p:cNvCxnSpPr>
              <a:stCxn id="571" idx="3"/>
              <a:endCxn id="568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/>
            <p:cNvCxnSpPr>
              <a:stCxn id="571" idx="4"/>
              <a:endCxn id="569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>
              <a:stCxn id="568" idx="6"/>
              <a:endCxn id="569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/>
            <p:cNvCxnSpPr>
              <a:stCxn id="570" idx="6"/>
              <a:endCxn id="571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>
              <a:stCxn id="570" idx="4"/>
              <a:endCxn id="568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7" name="Group 596"/>
          <p:cNvGrpSpPr/>
          <p:nvPr/>
        </p:nvGrpSpPr>
        <p:grpSpPr>
          <a:xfrm flipH="1">
            <a:off x="2936464" y="3871323"/>
            <a:ext cx="624840" cy="632460"/>
            <a:chOff x="358140" y="5257800"/>
            <a:chExt cx="624840" cy="632460"/>
          </a:xfrm>
        </p:grpSpPr>
        <p:sp>
          <p:nvSpPr>
            <p:cNvPr id="598" name="Oval 597"/>
            <p:cNvSpPr/>
            <p:nvPr/>
          </p:nvSpPr>
          <p:spPr>
            <a:xfrm>
              <a:off x="35814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Oval 598"/>
            <p:cNvSpPr/>
            <p:nvPr/>
          </p:nvSpPr>
          <p:spPr>
            <a:xfrm>
              <a:off x="807720" y="57150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Oval 599"/>
            <p:cNvSpPr/>
            <p:nvPr/>
          </p:nvSpPr>
          <p:spPr>
            <a:xfrm>
              <a:off x="35814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Oval 600"/>
            <p:cNvSpPr/>
            <p:nvPr/>
          </p:nvSpPr>
          <p:spPr>
            <a:xfrm>
              <a:off x="807720" y="5257800"/>
              <a:ext cx="175260" cy="17526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2" name="Straight Connector 601"/>
            <p:cNvCxnSpPr>
              <a:stCxn id="601" idx="3"/>
              <a:endCxn id="598" idx="7"/>
            </p:cNvCxnSpPr>
            <p:nvPr/>
          </p:nvCxnSpPr>
          <p:spPr>
            <a:xfrm rot="5400000">
              <a:off x="503924" y="5411204"/>
              <a:ext cx="333272" cy="3256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3" name="Straight Connector 602"/>
            <p:cNvCxnSpPr>
              <a:stCxn id="601" idx="4"/>
              <a:endCxn id="599" idx="0"/>
            </p:cNvCxnSpPr>
            <p:nvPr/>
          </p:nvCxnSpPr>
          <p:spPr>
            <a:xfrm rot="5400000">
              <a:off x="75438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/>
            <p:cNvCxnSpPr>
              <a:stCxn id="598" idx="6"/>
              <a:endCxn id="599" idx="2"/>
            </p:cNvCxnSpPr>
            <p:nvPr/>
          </p:nvCxnSpPr>
          <p:spPr>
            <a:xfrm>
              <a:off x="533400" y="58026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>
              <a:stCxn id="600" idx="6"/>
              <a:endCxn id="601" idx="2"/>
            </p:cNvCxnSpPr>
            <p:nvPr/>
          </p:nvCxnSpPr>
          <p:spPr>
            <a:xfrm>
              <a:off x="533400" y="5345430"/>
              <a:ext cx="27432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Straight Connector 605"/>
            <p:cNvCxnSpPr>
              <a:stCxn id="600" idx="4"/>
              <a:endCxn id="598" idx="0"/>
            </p:cNvCxnSpPr>
            <p:nvPr/>
          </p:nvCxnSpPr>
          <p:spPr>
            <a:xfrm rot="5400000">
              <a:off x="304800" y="5574030"/>
              <a:ext cx="281940" cy="158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Square Torus (Original Model)</a:t>
            </a:r>
            <a:endParaRPr lang="en-US" dirty="0"/>
          </a:p>
        </p:txBody>
      </p:sp>
      <p:pic>
        <p:nvPicPr>
          <p:cNvPr id="5" name="Content Placeholder 4" descr="tor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21962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orus65_w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21962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rus65_smooth_wi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2062371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torus65_w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40" y="206883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torus33_smooth_wir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5" y="2062371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torus33_w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311" y="2062371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orus17_smooth_wi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85" y="2062371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torus17_wir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11" y="2062371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Square Torus (</a:t>
            </a:r>
            <a:r>
              <a:rPr lang="fr-CA" dirty="0" err="1" smtClean="0"/>
              <a:t>Comparison</a:t>
            </a:r>
            <a:r>
              <a:rPr lang="fr-CA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Square Torus (Position and Normal images)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torus129_nor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846938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orus129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46938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andisk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95538" y="1712676"/>
            <a:ext cx="435292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andisk_w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38" y="1712676"/>
            <a:ext cx="435292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Fandisk</a:t>
            </a:r>
            <a:r>
              <a:rPr lang="fr-CA" dirty="0" smtClean="0"/>
              <a:t> (Original Model)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Fandisk</a:t>
            </a:r>
            <a:r>
              <a:rPr lang="fr-CA" dirty="0" smtClean="0"/>
              <a:t> (</a:t>
            </a:r>
            <a:r>
              <a:rPr lang="fr-CA" dirty="0" err="1" smtClean="0"/>
              <a:t>Remeshings</a:t>
            </a:r>
            <a:r>
              <a:rPr lang="fr-CA" dirty="0" smtClean="0"/>
              <a:t>)</a:t>
            </a:r>
            <a:endParaRPr lang="en-US" dirty="0"/>
          </a:p>
        </p:txBody>
      </p:sp>
      <p:pic>
        <p:nvPicPr>
          <p:cNvPr id="7" name="Picture 6" descr="fandisk12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785" y="1714500"/>
            <a:ext cx="405272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fandisk129_w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36" y="1714500"/>
            <a:ext cx="405272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fandisk33.png"/>
          <p:cNvPicPr>
            <a:picLocks noGrp="1" noChangeAspect="1"/>
          </p:cNvPicPr>
          <p:nvPr>
            <p:ph sz="quarter" idx="1"/>
          </p:nvPr>
        </p:nvPicPr>
        <p:blipFill>
          <a:blip r:embed="rId5"/>
          <a:stretch>
            <a:fillRect/>
          </a:stretch>
        </p:blipFill>
        <p:spPr>
          <a:xfrm>
            <a:off x="4740785" y="1714500"/>
            <a:ext cx="405272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andisk33_w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36" y="1714500"/>
            <a:ext cx="405272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5850" y="59372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129×129 Geometry Images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55850" y="593725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33×33 Geometry Images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pic>
        <p:nvPicPr>
          <p:cNvPr id="5" name="Content Placeholder 4" descr="fandisk129_normal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876800" y="19050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Fandisk</a:t>
            </a:r>
            <a:r>
              <a:rPr lang="fr-CA" dirty="0" smtClean="0"/>
              <a:t> (129×129 Position and Normal images)</a:t>
            </a:r>
            <a:endParaRPr lang="en-US" dirty="0"/>
          </a:p>
        </p:txBody>
      </p:sp>
      <p:pic>
        <p:nvPicPr>
          <p:cNvPr id="6" name="Picture 5" descr="fandisk129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pic>
        <p:nvPicPr>
          <p:cNvPr id="5" name="Content Placeholder 4" descr="csg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25924" y="1564106"/>
            <a:ext cx="324565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CSG (Orignal Model and 257×257 </a:t>
            </a:r>
            <a:r>
              <a:rPr lang="fr-CA" dirty="0" err="1" smtClean="0"/>
              <a:t>Remeshing</a:t>
            </a:r>
            <a:r>
              <a:rPr lang="fr-CA" dirty="0" smtClean="0"/>
              <a:t>)</a:t>
            </a:r>
            <a:endParaRPr lang="en-US" dirty="0"/>
          </a:p>
        </p:txBody>
      </p:sp>
      <p:pic>
        <p:nvPicPr>
          <p:cNvPr id="6" name="Picture 5" descr="csg_wi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24" y="1564106"/>
            <a:ext cx="324565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csg25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75" y="1564106"/>
            <a:ext cx="324565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csg257_wir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075" y="1552075"/>
            <a:ext cx="324565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 descr="zoom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" y="2713425"/>
            <a:ext cx="3219836" cy="3200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  <p:pic>
        <p:nvPicPr>
          <p:cNvPr id="11" name="Picture 10" descr="zoom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0237" y="2713425"/>
            <a:ext cx="3219836" cy="3200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Geometry Images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mesh representation data structure </a:t>
            </a:r>
          </a:p>
          <a:p>
            <a:r>
              <a:rPr lang="en-US" dirty="0" smtClean="0"/>
              <a:t>Encodes mesh geometry and connectivity in an image-like array</a:t>
            </a:r>
          </a:p>
        </p:txBody>
      </p:sp>
      <p:sp>
        <p:nvSpPr>
          <p:cNvPr id="68" name="Text Placeholder 6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What</a:t>
            </a:r>
            <a:r>
              <a:rPr lang="fr-CA" dirty="0" smtClean="0"/>
              <a:t> are </a:t>
            </a:r>
            <a:r>
              <a:rPr lang="fr-CA" dirty="0" err="1" smtClean="0"/>
              <a:t>they</a:t>
            </a:r>
            <a:r>
              <a:rPr lang="fr-CA" dirty="0" smtClean="0"/>
              <a:t>?</a:t>
            </a:r>
            <a:endParaRPr lang="en-US" dirty="0"/>
          </a:p>
        </p:txBody>
      </p:sp>
      <p:pic>
        <p:nvPicPr>
          <p:cNvPr id="26" name="Content Placeholder 16" descr="gim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gim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8000"/>
            <a:ext cx="2743200" cy="274320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ight Arrow 28"/>
          <p:cNvSpPr/>
          <p:nvPr/>
        </p:nvSpPr>
        <p:spPr>
          <a:xfrm>
            <a:off x="4419600" y="4114800"/>
            <a:ext cx="3810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447800" y="5943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257 × 257 Geometry Image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953000" y="5943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Reconstruction</a:t>
            </a:r>
            <a:endParaRPr lang="en-US" sz="1600" dirty="0"/>
          </a:p>
        </p:txBody>
      </p:sp>
      <p:sp>
        <p:nvSpPr>
          <p:cNvPr id="34" name="Rectangle 33"/>
          <p:cNvSpPr/>
          <p:nvPr/>
        </p:nvSpPr>
        <p:spPr>
          <a:xfrm>
            <a:off x="2124075" y="4876800"/>
            <a:ext cx="257175" cy="2635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085975" y="4829175"/>
            <a:ext cx="95250" cy="9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330450" y="4829175"/>
            <a:ext cx="95250" cy="9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330450" y="5086350"/>
            <a:ext cx="95250" cy="9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85975" y="5086350"/>
            <a:ext cx="95250" cy="9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arallelogram 47"/>
          <p:cNvSpPr/>
          <p:nvPr/>
        </p:nvSpPr>
        <p:spPr>
          <a:xfrm rot="1216107">
            <a:off x="5467717" y="3825514"/>
            <a:ext cx="147641" cy="134237"/>
          </a:xfrm>
          <a:prstGeom prst="parallelogram">
            <a:avLst>
              <a:gd name="adj" fmla="val 9870"/>
            </a:avLst>
          </a:prstGeom>
          <a:ln w="63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0199" y="3886199"/>
            <a:ext cx="88107" cy="88107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457824" y="3776662"/>
            <a:ext cx="88107" cy="88107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79268" y="3812381"/>
            <a:ext cx="88107" cy="88107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31643" y="3917156"/>
            <a:ext cx="88107" cy="88107"/>
          </a:xfrm>
          <a:prstGeom prst="ellipse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441031" y="5053263"/>
            <a:ext cx="181676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Vertices Positions</a:t>
            </a:r>
            <a:endParaRPr lang="en-US" sz="1400" dirty="0"/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2489200" y="5022850"/>
            <a:ext cx="793750" cy="152400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4915537" y="4408805"/>
            <a:ext cx="909318" cy="194313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345181" y="5060883"/>
            <a:ext cx="208026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4 </a:t>
            </a:r>
            <a:r>
              <a:rPr lang="en-US" sz="1400" dirty="0" err="1" smtClean="0"/>
              <a:t>Neighbours</a:t>
            </a:r>
            <a:r>
              <a:rPr lang="en-US" sz="1400" dirty="0" smtClean="0"/>
              <a:t> = 1 Quad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Motivation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3" grpId="0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8" grpId="0" animBg="1"/>
      <p:bldP spid="41" grpId="0" animBg="1"/>
      <p:bldP spid="41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6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pic>
        <p:nvPicPr>
          <p:cNvPr id="5" name="Content Placeholder 4" descr="csg257_normal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50580" y="1837123"/>
            <a:ext cx="41148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257×257 </a:t>
            </a:r>
            <a:r>
              <a:rPr lang="en-US" dirty="0" err="1" smtClean="0"/>
              <a:t>Positon</a:t>
            </a:r>
            <a:r>
              <a:rPr lang="en-US" dirty="0" smtClean="0"/>
              <a:t> and Normal Geometry Images</a:t>
            </a:r>
            <a:endParaRPr lang="en-US" dirty="0"/>
          </a:p>
        </p:txBody>
      </p:sp>
      <p:pic>
        <p:nvPicPr>
          <p:cNvPr id="6" name="Picture 5" descr="csg257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6" y="1837123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 action="ppaction://program"/>
              </a:rPr>
              <a:t>Start!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Video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Video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00B050"/>
              </a:buClr>
              <a:buFont typeface="Wingdings" charset="2"/>
              <a:buChar char=""/>
            </a:pPr>
            <a:r>
              <a:rPr lang="en-US" dirty="0" smtClean="0"/>
              <a:t>Simple and efficient technique</a:t>
            </a:r>
          </a:p>
          <a:p>
            <a:pPr>
              <a:buClr>
                <a:srgbClr val="00B050"/>
              </a:buClr>
              <a:buFont typeface="Wingdings" charset="2"/>
              <a:buChar char=""/>
            </a:pPr>
            <a:r>
              <a:rPr lang="en-US" dirty="0" smtClean="0"/>
              <a:t>Does not over-constrain the parameterization process</a:t>
            </a:r>
          </a:p>
          <a:p>
            <a:pPr>
              <a:buClr>
                <a:srgbClr val="00B050"/>
              </a:buClr>
              <a:buFont typeface="Wingdings" charset="2"/>
              <a:buChar char=""/>
            </a:pPr>
            <a:r>
              <a:rPr lang="en-US" dirty="0" smtClean="0"/>
              <a:t>Can be added to any geometry image generation pipeline</a:t>
            </a:r>
          </a:p>
          <a:p>
            <a:pPr>
              <a:buClr>
                <a:srgbClr val="FF0000"/>
              </a:buClr>
              <a:buFont typeface="Wingdings" charset="2"/>
              <a:buChar char=""/>
            </a:pPr>
            <a:r>
              <a:rPr lang="en-US" dirty="0" smtClean="0"/>
              <a:t>Can only encode a maximum of 8 </a:t>
            </a:r>
            <a:r>
              <a:rPr lang="en-US" dirty="0" err="1" smtClean="0"/>
              <a:t>normals</a:t>
            </a: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"/>
            </a:pPr>
            <a:r>
              <a:rPr lang="en-US" dirty="0" smtClean="0"/>
              <a:t>Must store these 8 </a:t>
            </a:r>
            <a:r>
              <a:rPr lang="en-US" dirty="0" err="1" smtClean="0"/>
              <a:t>normals</a:t>
            </a:r>
            <a:r>
              <a:rPr lang="en-US" dirty="0" smtClean="0"/>
              <a:t> and 1 </a:t>
            </a:r>
            <a:r>
              <a:rPr lang="en-US" i="1" dirty="0" err="1" smtClean="0"/>
              <a:t>uv</a:t>
            </a:r>
            <a:r>
              <a:rPr lang="en-US" dirty="0" smtClean="0"/>
              <a:t> coordinates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Wrap</a:t>
            </a:r>
            <a:r>
              <a:rPr lang="fr-CA" dirty="0" smtClean="0"/>
              <a:t> 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Video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Conclusions &amp; Future Work</a:t>
            </a:r>
            <a:endParaRPr lang="en-US" sz="1000" b="1" kern="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Future </a:t>
            </a:r>
            <a:r>
              <a:rPr lang="fr-CA" dirty="0" err="1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the grid is snapped to sharp features, it may be possible to add an extra relaxation step to deform the parameterization and bring back the grid to a regular shape</a:t>
            </a:r>
          </a:p>
          <a:p>
            <a:r>
              <a:rPr lang="en-US" dirty="0" smtClean="0"/>
              <a:t>Try something other than a greedy algorithm, maybe something like a quadric error metric could help find a better overall solution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Video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Conclusions &amp; Future Work</a:t>
            </a:r>
            <a:endParaRPr lang="en-US" sz="1000" b="1" kern="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Thank</a:t>
            </a:r>
            <a:r>
              <a:rPr lang="fr-CA" dirty="0" smtClean="0"/>
              <a:t>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Questions?  Comments?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Sampling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Results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Video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Conclusions &amp; Future Work</a:t>
            </a:r>
            <a:endParaRPr lang="en-US" sz="1000" b="1" kern="1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Rectangle 3062"/>
          <p:cNvSpPr/>
          <p:nvPr/>
        </p:nvSpPr>
        <p:spPr>
          <a:xfrm>
            <a:off x="6788150" y="4279431"/>
            <a:ext cx="1336675" cy="3365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2" name="Freeform 3061"/>
          <p:cNvSpPr/>
          <p:nvPr/>
        </p:nvSpPr>
        <p:spPr>
          <a:xfrm>
            <a:off x="2047875" y="3888906"/>
            <a:ext cx="1009650" cy="1362075"/>
          </a:xfrm>
          <a:custGeom>
            <a:avLst/>
            <a:gdLst>
              <a:gd name="connsiteX0" fmla="*/ 338138 w 1009650"/>
              <a:gd name="connsiteY0" fmla="*/ 0 h 1362075"/>
              <a:gd name="connsiteX1" fmla="*/ 1009650 w 1009650"/>
              <a:gd name="connsiteY1" fmla="*/ 1019175 h 1362075"/>
              <a:gd name="connsiteX2" fmla="*/ 0 w 1009650"/>
              <a:gd name="connsiteY2" fmla="*/ 1362075 h 1362075"/>
              <a:gd name="connsiteX3" fmla="*/ 338138 w 1009650"/>
              <a:gd name="connsiteY3" fmla="*/ 0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650" h="1362075">
                <a:moveTo>
                  <a:pt x="338138" y="0"/>
                </a:moveTo>
                <a:lnTo>
                  <a:pt x="1009650" y="1019175"/>
                </a:lnTo>
                <a:lnTo>
                  <a:pt x="0" y="1362075"/>
                </a:lnTo>
                <a:lnTo>
                  <a:pt x="33813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Geometry Images</a:t>
            </a:r>
            <a:endParaRPr lang="en-US" dirty="0"/>
          </a:p>
        </p:txBody>
      </p:sp>
      <p:sp>
        <p:nvSpPr>
          <p:cNvPr id="3087" name="Content Placeholder 3086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956381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L"/>
            </a:pPr>
            <a:r>
              <a:rPr lang="fr-CA" sz="2000" dirty="0" err="1" smtClean="0"/>
              <a:t>Rendering</a:t>
            </a:r>
            <a:r>
              <a:rPr lang="fr-CA" sz="2000" dirty="0" smtClean="0"/>
              <a:t> a </a:t>
            </a:r>
            <a:r>
              <a:rPr lang="fr-CA" sz="2000" dirty="0" err="1" smtClean="0"/>
              <a:t>typical</a:t>
            </a:r>
            <a:r>
              <a:rPr lang="fr-CA" sz="2000" dirty="0" smtClean="0"/>
              <a:t> </a:t>
            </a:r>
            <a:r>
              <a:rPr lang="fr-CA" sz="2000" dirty="0" err="1" smtClean="0"/>
              <a:t>irregular</a:t>
            </a:r>
            <a:r>
              <a:rPr lang="fr-CA" sz="2000" dirty="0" smtClean="0"/>
              <a:t> </a:t>
            </a:r>
            <a:r>
              <a:rPr lang="fr-CA" sz="2000" dirty="0" err="1" smtClean="0"/>
              <a:t>mesh</a:t>
            </a:r>
            <a:r>
              <a:rPr lang="fr-CA" sz="2000" dirty="0" smtClean="0"/>
              <a:t> data structures </a:t>
            </a:r>
            <a:r>
              <a:rPr lang="fr-CA" sz="2000" dirty="0" err="1" smtClean="0"/>
              <a:t>requires</a:t>
            </a:r>
            <a:r>
              <a:rPr lang="fr-CA" sz="2000" dirty="0" smtClean="0"/>
              <a:t> </a:t>
            </a:r>
            <a:r>
              <a:rPr lang="fr-CA" sz="2000" dirty="0" err="1" smtClean="0"/>
              <a:t>many</a:t>
            </a:r>
            <a:r>
              <a:rPr lang="fr-CA" sz="2000" dirty="0" smtClean="0"/>
              <a:t> </a:t>
            </a:r>
            <a:r>
              <a:rPr lang="fr-CA" sz="2000" dirty="0" err="1" smtClean="0"/>
              <a:t>random</a:t>
            </a:r>
            <a:r>
              <a:rPr lang="fr-CA" sz="2000" dirty="0" smtClean="0"/>
              <a:t> </a:t>
            </a:r>
            <a:r>
              <a:rPr lang="fr-CA" sz="2000" dirty="0" err="1" smtClean="0"/>
              <a:t>lookups</a:t>
            </a:r>
            <a:endParaRPr lang="fr-CA" sz="20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2000" dirty="0" err="1" smtClean="0"/>
              <a:t>Geometry</a:t>
            </a:r>
            <a:r>
              <a:rPr lang="fr-CA" sz="2000" dirty="0" smtClean="0"/>
              <a:t> images are </a:t>
            </a:r>
            <a:r>
              <a:rPr lang="fr-CA" sz="2000" dirty="0" err="1" smtClean="0"/>
              <a:t>completely</a:t>
            </a:r>
            <a:r>
              <a:rPr lang="fr-CA" sz="2000" dirty="0" smtClean="0"/>
              <a:t> </a:t>
            </a:r>
            <a:r>
              <a:rPr lang="fr-CA" sz="2000" dirty="0" err="1" smtClean="0"/>
              <a:t>regular</a:t>
            </a:r>
            <a:endParaRPr lang="fr-CA" sz="20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2000" dirty="0" err="1" smtClean="0"/>
              <a:t>Eliminates</a:t>
            </a:r>
            <a:r>
              <a:rPr lang="fr-CA" sz="2000" dirty="0" smtClean="0"/>
              <a:t> </a:t>
            </a:r>
            <a:r>
              <a:rPr lang="fr-CA" sz="2000" dirty="0" err="1" smtClean="0"/>
              <a:t>random</a:t>
            </a:r>
            <a:r>
              <a:rPr lang="fr-CA" sz="2000" dirty="0" smtClean="0"/>
              <a:t> </a:t>
            </a:r>
            <a:r>
              <a:rPr lang="fr-CA" sz="2000" dirty="0" err="1" smtClean="0"/>
              <a:t>lookups</a:t>
            </a:r>
            <a:endParaRPr lang="fr-CA" sz="2000" dirty="0" smtClean="0"/>
          </a:p>
          <a:p>
            <a:pPr>
              <a:buClr>
                <a:srgbClr val="00B050"/>
              </a:buClr>
              <a:buFont typeface="Wingdings" pitchFamily="2" charset="2"/>
              <a:buChar char="J"/>
            </a:pPr>
            <a:r>
              <a:rPr lang="fr-CA" sz="2000" dirty="0" smtClean="0"/>
              <a:t>Compact, </a:t>
            </a:r>
            <a:r>
              <a:rPr lang="fr-CA" sz="2000" dirty="0" err="1" smtClean="0"/>
              <a:t>connectivity</a:t>
            </a:r>
            <a:r>
              <a:rPr lang="fr-CA" sz="2000" dirty="0" smtClean="0"/>
              <a:t> </a:t>
            </a:r>
            <a:r>
              <a:rPr lang="fr-CA" sz="2000" dirty="0" err="1" smtClean="0"/>
              <a:t>is</a:t>
            </a:r>
            <a:r>
              <a:rPr lang="fr-CA" sz="2000" dirty="0" smtClean="0"/>
              <a:t> </a:t>
            </a:r>
            <a:r>
              <a:rPr lang="fr-CA" sz="2000" dirty="0" err="1" smtClean="0"/>
              <a:t>implicitely</a:t>
            </a:r>
            <a:r>
              <a:rPr lang="fr-CA" sz="2000" dirty="0" smtClean="0"/>
              <a:t> </a:t>
            </a:r>
            <a:r>
              <a:rPr lang="fr-CA" sz="2000" dirty="0" err="1" smtClean="0"/>
              <a:t>defined</a:t>
            </a:r>
            <a:endParaRPr lang="fr-CA" sz="2000" dirty="0" smtClean="0"/>
          </a:p>
          <a:p>
            <a:endParaRPr lang="fr-CA" sz="2000" dirty="0" smtClean="0"/>
          </a:p>
          <a:p>
            <a:endParaRPr lang="fr-CA" sz="2000" dirty="0" smtClean="0"/>
          </a:p>
          <a:p>
            <a:endParaRPr lang="en-US" sz="2000" dirty="0"/>
          </a:p>
        </p:txBody>
      </p:sp>
      <p:sp>
        <p:nvSpPr>
          <p:cNvPr id="3090" name="Text Placeholder 308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064" name="Rectangle 3063"/>
          <p:cNvSpPr/>
          <p:nvPr/>
        </p:nvSpPr>
        <p:spPr>
          <a:xfrm>
            <a:off x="4757420" y="3939071"/>
            <a:ext cx="1336675" cy="3365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5" name="Rectangle 3064"/>
          <p:cNvSpPr/>
          <p:nvPr/>
        </p:nvSpPr>
        <p:spPr>
          <a:xfrm>
            <a:off x="4759325" y="4612806"/>
            <a:ext cx="1336675" cy="3365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6" name="Rectangle 3065"/>
          <p:cNvSpPr/>
          <p:nvPr/>
        </p:nvSpPr>
        <p:spPr>
          <a:xfrm>
            <a:off x="4763135" y="4958881"/>
            <a:ext cx="1336675" cy="3365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57" name="Picture 3056" descr="test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298356"/>
            <a:ext cx="7265971" cy="3048000"/>
          </a:xfrm>
          <a:prstGeom prst="rect">
            <a:avLst/>
          </a:prstGeom>
        </p:spPr>
      </p:pic>
      <p:sp>
        <p:nvSpPr>
          <p:cNvPr id="3058" name="Oval 3057"/>
          <p:cNvSpPr/>
          <p:nvPr/>
        </p:nvSpPr>
        <p:spPr>
          <a:xfrm>
            <a:off x="2333624" y="3834137"/>
            <a:ext cx="119063" cy="119063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9" name="Oval 3058"/>
          <p:cNvSpPr/>
          <p:nvPr/>
        </p:nvSpPr>
        <p:spPr>
          <a:xfrm>
            <a:off x="1997074" y="5180337"/>
            <a:ext cx="119063" cy="119063"/>
          </a:xfrm>
          <a:prstGeom prst="ellipse">
            <a:avLst/>
          </a:prstGeom>
          <a:solidFill>
            <a:srgbClr val="0070C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0" name="Oval 3059"/>
          <p:cNvSpPr/>
          <p:nvPr/>
        </p:nvSpPr>
        <p:spPr>
          <a:xfrm>
            <a:off x="2997199" y="4840612"/>
            <a:ext cx="119063" cy="11906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8" name="Oval 3067"/>
          <p:cNvSpPr/>
          <p:nvPr/>
        </p:nvSpPr>
        <p:spPr>
          <a:xfrm>
            <a:off x="7292181" y="4340550"/>
            <a:ext cx="241300" cy="241300"/>
          </a:xfrm>
          <a:prstGeom prst="ellipse">
            <a:avLst/>
          </a:prstGeom>
          <a:noFill/>
          <a:ln w="28575">
            <a:solidFill>
              <a:srgbClr val="FFFF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1" name="Oval 3070"/>
          <p:cNvSpPr/>
          <p:nvPr/>
        </p:nvSpPr>
        <p:spPr>
          <a:xfrm>
            <a:off x="7549357" y="4340550"/>
            <a:ext cx="241300" cy="24130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Oval 3071"/>
          <p:cNvSpPr/>
          <p:nvPr/>
        </p:nvSpPr>
        <p:spPr>
          <a:xfrm>
            <a:off x="7801770" y="4340550"/>
            <a:ext cx="241300" cy="2413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Freeform 3081"/>
          <p:cNvSpPr/>
          <p:nvPr/>
        </p:nvSpPr>
        <p:spPr>
          <a:xfrm>
            <a:off x="6202680" y="4074008"/>
            <a:ext cx="1181100" cy="217488"/>
          </a:xfrm>
          <a:custGeom>
            <a:avLst/>
            <a:gdLst>
              <a:gd name="connsiteX0" fmla="*/ 1219200 w 1361440"/>
              <a:gd name="connsiteY0" fmla="*/ 557530 h 557530"/>
              <a:gd name="connsiteX1" fmla="*/ 1158240 w 1361440"/>
              <a:gd name="connsiteY1" fmla="*/ 92710 h 557530"/>
              <a:gd name="connsiteX2" fmla="*/ 0 w 1361440"/>
              <a:gd name="connsiteY2" fmla="*/ 1270 h 557530"/>
              <a:gd name="connsiteX0" fmla="*/ 1219200 w 1361440"/>
              <a:gd name="connsiteY0" fmla="*/ 914400 h 914400"/>
              <a:gd name="connsiteX1" fmla="*/ 1158240 w 1361440"/>
              <a:gd name="connsiteY1" fmla="*/ 449580 h 914400"/>
              <a:gd name="connsiteX2" fmla="*/ 0 w 1361440"/>
              <a:gd name="connsiteY2" fmla="*/ 0 h 914400"/>
              <a:gd name="connsiteX0" fmla="*/ 1219200 w 1361440"/>
              <a:gd name="connsiteY0" fmla="*/ 563880 h 563880"/>
              <a:gd name="connsiteX1" fmla="*/ 1158240 w 1361440"/>
              <a:gd name="connsiteY1" fmla="*/ 99060 h 563880"/>
              <a:gd name="connsiteX2" fmla="*/ 0 w 1361440"/>
              <a:gd name="connsiteY2" fmla="*/ 0 h 563880"/>
              <a:gd name="connsiteX0" fmla="*/ 1219200 w 1290320"/>
              <a:gd name="connsiteY0" fmla="*/ 563880 h 563880"/>
              <a:gd name="connsiteX1" fmla="*/ 777240 w 1290320"/>
              <a:gd name="connsiteY1" fmla="*/ 99060 h 563880"/>
              <a:gd name="connsiteX2" fmla="*/ 0 w 129032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181100 w 1181100"/>
              <a:gd name="connsiteY0" fmla="*/ 417513 h 417513"/>
              <a:gd name="connsiteX1" fmla="*/ 0 w 1181100"/>
              <a:gd name="connsiteY1" fmla="*/ 209233 h 417513"/>
              <a:gd name="connsiteX0" fmla="*/ 1181100 w 1181100"/>
              <a:gd name="connsiteY0" fmla="*/ 217488 h 217488"/>
              <a:gd name="connsiteX1" fmla="*/ 0 w 1181100"/>
              <a:gd name="connsiteY1" fmla="*/ 9208 h 21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17488">
                <a:moveTo>
                  <a:pt x="1181100" y="217488"/>
                </a:moveTo>
                <a:cubicBezTo>
                  <a:pt x="955992" y="0"/>
                  <a:pt x="695960" y="29528"/>
                  <a:pt x="0" y="9208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Freeform 3084"/>
          <p:cNvSpPr/>
          <p:nvPr/>
        </p:nvSpPr>
        <p:spPr>
          <a:xfrm>
            <a:off x="6159818" y="4630270"/>
            <a:ext cx="1501458" cy="347026"/>
          </a:xfrm>
          <a:custGeom>
            <a:avLst/>
            <a:gdLst>
              <a:gd name="connsiteX0" fmla="*/ 1219200 w 1361440"/>
              <a:gd name="connsiteY0" fmla="*/ 557530 h 557530"/>
              <a:gd name="connsiteX1" fmla="*/ 1158240 w 1361440"/>
              <a:gd name="connsiteY1" fmla="*/ 92710 h 557530"/>
              <a:gd name="connsiteX2" fmla="*/ 0 w 1361440"/>
              <a:gd name="connsiteY2" fmla="*/ 1270 h 557530"/>
              <a:gd name="connsiteX0" fmla="*/ 1219200 w 1361440"/>
              <a:gd name="connsiteY0" fmla="*/ 914400 h 914400"/>
              <a:gd name="connsiteX1" fmla="*/ 1158240 w 1361440"/>
              <a:gd name="connsiteY1" fmla="*/ 449580 h 914400"/>
              <a:gd name="connsiteX2" fmla="*/ 0 w 1361440"/>
              <a:gd name="connsiteY2" fmla="*/ 0 h 914400"/>
              <a:gd name="connsiteX0" fmla="*/ 1219200 w 1361440"/>
              <a:gd name="connsiteY0" fmla="*/ 563880 h 563880"/>
              <a:gd name="connsiteX1" fmla="*/ 1158240 w 1361440"/>
              <a:gd name="connsiteY1" fmla="*/ 99060 h 563880"/>
              <a:gd name="connsiteX2" fmla="*/ 0 w 1361440"/>
              <a:gd name="connsiteY2" fmla="*/ 0 h 563880"/>
              <a:gd name="connsiteX0" fmla="*/ 1219200 w 1290320"/>
              <a:gd name="connsiteY0" fmla="*/ 563880 h 563880"/>
              <a:gd name="connsiteX1" fmla="*/ 777240 w 1290320"/>
              <a:gd name="connsiteY1" fmla="*/ 99060 h 563880"/>
              <a:gd name="connsiteX2" fmla="*/ 0 w 129032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423988 w 1423988"/>
              <a:gd name="connsiteY0" fmla="*/ 417513 h 417513"/>
              <a:gd name="connsiteX1" fmla="*/ 0 w 1423988"/>
              <a:gd name="connsiteY1" fmla="*/ 206058 h 417513"/>
              <a:gd name="connsiteX0" fmla="*/ 1423988 w 1423988"/>
              <a:gd name="connsiteY0" fmla="*/ 211455 h 560704"/>
              <a:gd name="connsiteX1" fmla="*/ 0 w 1423988"/>
              <a:gd name="connsiteY1" fmla="*/ 0 h 560704"/>
              <a:gd name="connsiteX0" fmla="*/ 1514475 w 1514475"/>
              <a:gd name="connsiteY0" fmla="*/ 101917 h 451166"/>
              <a:gd name="connsiteX1" fmla="*/ 0 w 1514475"/>
              <a:gd name="connsiteY1" fmla="*/ 0 h 451166"/>
              <a:gd name="connsiteX0" fmla="*/ 1514475 w 1514475"/>
              <a:gd name="connsiteY0" fmla="*/ 101917 h 451166"/>
              <a:gd name="connsiteX1" fmla="*/ 1512571 w 1514475"/>
              <a:gd name="connsiteY1" fmla="*/ 110490 h 451166"/>
              <a:gd name="connsiteX2" fmla="*/ 0 w 1514475"/>
              <a:gd name="connsiteY2" fmla="*/ 0 h 451166"/>
              <a:gd name="connsiteX0" fmla="*/ 1514475 w 1753237"/>
              <a:gd name="connsiteY0" fmla="*/ 255903 h 528952"/>
              <a:gd name="connsiteX1" fmla="*/ 1512571 w 1753237"/>
              <a:gd name="connsiteY1" fmla="*/ 264476 h 528952"/>
              <a:gd name="connsiteX2" fmla="*/ 0 w 1753237"/>
              <a:gd name="connsiteY2" fmla="*/ 153986 h 528952"/>
              <a:gd name="connsiteX0" fmla="*/ 1514475 w 1581787"/>
              <a:gd name="connsiteY0" fmla="*/ 189228 h 528952"/>
              <a:gd name="connsiteX1" fmla="*/ 1341121 w 1581787"/>
              <a:gd name="connsiteY1" fmla="*/ 264476 h 528952"/>
              <a:gd name="connsiteX2" fmla="*/ 0 w 1581787"/>
              <a:gd name="connsiteY2" fmla="*/ 87311 h 528952"/>
              <a:gd name="connsiteX0" fmla="*/ 1341121 w 1341121"/>
              <a:gd name="connsiteY0" fmla="*/ 177165 h 441641"/>
              <a:gd name="connsiteX1" fmla="*/ 0 w 1341121"/>
              <a:gd name="connsiteY1" fmla="*/ 0 h 441641"/>
              <a:gd name="connsiteX0" fmla="*/ 1450658 w 1450658"/>
              <a:gd name="connsiteY0" fmla="*/ 177165 h 441641"/>
              <a:gd name="connsiteX1" fmla="*/ 0 w 1450658"/>
              <a:gd name="connsiteY1" fmla="*/ 0 h 441641"/>
              <a:gd name="connsiteX0" fmla="*/ 1501458 w 1501458"/>
              <a:gd name="connsiteY0" fmla="*/ 0 h 264476"/>
              <a:gd name="connsiteX1" fmla="*/ 0 w 1501458"/>
              <a:gd name="connsiteY1" fmla="*/ 191135 h 264476"/>
              <a:gd name="connsiteX0" fmla="*/ 1501458 w 1501458"/>
              <a:gd name="connsiteY0" fmla="*/ 0 h 347026"/>
              <a:gd name="connsiteX1" fmla="*/ 0 w 1501458"/>
              <a:gd name="connsiteY1" fmla="*/ 191135 h 34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1458" h="347026">
                <a:moveTo>
                  <a:pt x="1501458" y="0"/>
                </a:moveTo>
                <a:cubicBezTo>
                  <a:pt x="1378267" y="347026"/>
                  <a:pt x="695960" y="211455"/>
                  <a:pt x="0" y="191135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6" name="Freeform 3085"/>
          <p:cNvSpPr/>
          <p:nvPr/>
        </p:nvSpPr>
        <p:spPr>
          <a:xfrm>
            <a:off x="6185535" y="4641382"/>
            <a:ext cx="1734503" cy="786763"/>
          </a:xfrm>
          <a:custGeom>
            <a:avLst/>
            <a:gdLst>
              <a:gd name="connsiteX0" fmla="*/ 1219200 w 1361440"/>
              <a:gd name="connsiteY0" fmla="*/ 557530 h 557530"/>
              <a:gd name="connsiteX1" fmla="*/ 1158240 w 1361440"/>
              <a:gd name="connsiteY1" fmla="*/ 92710 h 557530"/>
              <a:gd name="connsiteX2" fmla="*/ 0 w 1361440"/>
              <a:gd name="connsiteY2" fmla="*/ 1270 h 557530"/>
              <a:gd name="connsiteX0" fmla="*/ 1219200 w 1361440"/>
              <a:gd name="connsiteY0" fmla="*/ 914400 h 914400"/>
              <a:gd name="connsiteX1" fmla="*/ 1158240 w 1361440"/>
              <a:gd name="connsiteY1" fmla="*/ 449580 h 914400"/>
              <a:gd name="connsiteX2" fmla="*/ 0 w 1361440"/>
              <a:gd name="connsiteY2" fmla="*/ 0 h 914400"/>
              <a:gd name="connsiteX0" fmla="*/ 1219200 w 1361440"/>
              <a:gd name="connsiteY0" fmla="*/ 563880 h 563880"/>
              <a:gd name="connsiteX1" fmla="*/ 1158240 w 1361440"/>
              <a:gd name="connsiteY1" fmla="*/ 99060 h 563880"/>
              <a:gd name="connsiteX2" fmla="*/ 0 w 1361440"/>
              <a:gd name="connsiteY2" fmla="*/ 0 h 563880"/>
              <a:gd name="connsiteX0" fmla="*/ 1219200 w 1290320"/>
              <a:gd name="connsiteY0" fmla="*/ 563880 h 563880"/>
              <a:gd name="connsiteX1" fmla="*/ 777240 w 1290320"/>
              <a:gd name="connsiteY1" fmla="*/ 99060 h 563880"/>
              <a:gd name="connsiteX2" fmla="*/ 0 w 129032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769620 w 1219200"/>
              <a:gd name="connsiteY2" fmla="*/ 91440 h 563880"/>
              <a:gd name="connsiteX3" fmla="*/ 0 w 1219200"/>
              <a:gd name="connsiteY3" fmla="*/ 0 h 563880"/>
              <a:gd name="connsiteX0" fmla="*/ 1219200 w 1219200"/>
              <a:gd name="connsiteY0" fmla="*/ 563880 h 563880"/>
              <a:gd name="connsiteX1" fmla="*/ 777240 w 1219200"/>
              <a:gd name="connsiteY1" fmla="*/ 99060 h 563880"/>
              <a:gd name="connsiteX2" fmla="*/ 0 w 1219200"/>
              <a:gd name="connsiteY2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219200 w 1219200"/>
              <a:gd name="connsiteY0" fmla="*/ 563880 h 563880"/>
              <a:gd name="connsiteX1" fmla="*/ 0 w 1219200"/>
              <a:gd name="connsiteY1" fmla="*/ 0 h 563880"/>
              <a:gd name="connsiteX0" fmla="*/ 1423988 w 1423988"/>
              <a:gd name="connsiteY0" fmla="*/ 417513 h 417513"/>
              <a:gd name="connsiteX1" fmla="*/ 0 w 1423988"/>
              <a:gd name="connsiteY1" fmla="*/ 206058 h 417513"/>
              <a:gd name="connsiteX0" fmla="*/ 1423988 w 1423988"/>
              <a:gd name="connsiteY0" fmla="*/ 211455 h 560704"/>
              <a:gd name="connsiteX1" fmla="*/ 0 w 1423988"/>
              <a:gd name="connsiteY1" fmla="*/ 0 h 560704"/>
              <a:gd name="connsiteX0" fmla="*/ 1514475 w 1514475"/>
              <a:gd name="connsiteY0" fmla="*/ 101917 h 451166"/>
              <a:gd name="connsiteX1" fmla="*/ 0 w 1514475"/>
              <a:gd name="connsiteY1" fmla="*/ 0 h 451166"/>
              <a:gd name="connsiteX0" fmla="*/ 1514475 w 1514475"/>
              <a:gd name="connsiteY0" fmla="*/ 101917 h 451166"/>
              <a:gd name="connsiteX1" fmla="*/ 1512571 w 1514475"/>
              <a:gd name="connsiteY1" fmla="*/ 110490 h 451166"/>
              <a:gd name="connsiteX2" fmla="*/ 0 w 1514475"/>
              <a:gd name="connsiteY2" fmla="*/ 0 h 451166"/>
              <a:gd name="connsiteX0" fmla="*/ 1514475 w 1753237"/>
              <a:gd name="connsiteY0" fmla="*/ 255903 h 528952"/>
              <a:gd name="connsiteX1" fmla="*/ 1512571 w 1753237"/>
              <a:gd name="connsiteY1" fmla="*/ 264476 h 528952"/>
              <a:gd name="connsiteX2" fmla="*/ 0 w 1753237"/>
              <a:gd name="connsiteY2" fmla="*/ 153986 h 528952"/>
              <a:gd name="connsiteX0" fmla="*/ 1514475 w 1581787"/>
              <a:gd name="connsiteY0" fmla="*/ 189228 h 528952"/>
              <a:gd name="connsiteX1" fmla="*/ 1341121 w 1581787"/>
              <a:gd name="connsiteY1" fmla="*/ 264476 h 528952"/>
              <a:gd name="connsiteX2" fmla="*/ 0 w 1581787"/>
              <a:gd name="connsiteY2" fmla="*/ 87311 h 528952"/>
              <a:gd name="connsiteX0" fmla="*/ 1341121 w 1341121"/>
              <a:gd name="connsiteY0" fmla="*/ 177165 h 441641"/>
              <a:gd name="connsiteX1" fmla="*/ 0 w 1341121"/>
              <a:gd name="connsiteY1" fmla="*/ 0 h 441641"/>
              <a:gd name="connsiteX0" fmla="*/ 1450658 w 1450658"/>
              <a:gd name="connsiteY0" fmla="*/ 177165 h 441641"/>
              <a:gd name="connsiteX1" fmla="*/ 0 w 1450658"/>
              <a:gd name="connsiteY1" fmla="*/ 0 h 441641"/>
              <a:gd name="connsiteX0" fmla="*/ 1764983 w 1764983"/>
              <a:gd name="connsiteY0" fmla="*/ 0 h 264476"/>
              <a:gd name="connsiteX1" fmla="*/ 0 w 1764983"/>
              <a:gd name="connsiteY1" fmla="*/ 137160 h 264476"/>
              <a:gd name="connsiteX0" fmla="*/ 1764983 w 1764983"/>
              <a:gd name="connsiteY0" fmla="*/ 0 h 650238"/>
              <a:gd name="connsiteX1" fmla="*/ 0 w 1764983"/>
              <a:gd name="connsiteY1" fmla="*/ 137160 h 650238"/>
              <a:gd name="connsiteX0" fmla="*/ 1597343 w 1597343"/>
              <a:gd name="connsiteY0" fmla="*/ 0 h 650238"/>
              <a:gd name="connsiteX1" fmla="*/ 0 w 1597343"/>
              <a:gd name="connsiteY1" fmla="*/ 373380 h 650238"/>
              <a:gd name="connsiteX0" fmla="*/ 1696403 w 1696403"/>
              <a:gd name="connsiteY0" fmla="*/ 0 h 650238"/>
              <a:gd name="connsiteX1" fmla="*/ 0 w 1696403"/>
              <a:gd name="connsiteY1" fmla="*/ 160020 h 650238"/>
              <a:gd name="connsiteX0" fmla="*/ 1734503 w 1734503"/>
              <a:gd name="connsiteY0" fmla="*/ 0 h 650238"/>
              <a:gd name="connsiteX1" fmla="*/ 0 w 1734503"/>
              <a:gd name="connsiteY1" fmla="*/ 502920 h 650238"/>
              <a:gd name="connsiteX0" fmla="*/ 1734503 w 1734503"/>
              <a:gd name="connsiteY0" fmla="*/ 0 h 786763"/>
              <a:gd name="connsiteX1" fmla="*/ 0 w 1734503"/>
              <a:gd name="connsiteY1" fmla="*/ 502920 h 7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503" h="786763">
                <a:moveTo>
                  <a:pt x="1734503" y="0"/>
                </a:moveTo>
                <a:cubicBezTo>
                  <a:pt x="1516062" y="786763"/>
                  <a:pt x="695960" y="523240"/>
                  <a:pt x="0" y="502920"/>
                </a:cubicBezTo>
              </a:path>
            </a:pathLst>
          </a:cu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Motivation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3" grpId="0" animBg="1"/>
      <p:bldP spid="3062" grpId="0" animBg="1"/>
      <p:bldP spid="3064" grpId="0" animBg="1"/>
      <p:bldP spid="3065" grpId="0" animBg="1"/>
      <p:bldP spid="3066" grpId="0" animBg="1"/>
      <p:bldP spid="3058" grpId="0" animBg="1"/>
      <p:bldP spid="3059" grpId="0" animBg="1"/>
      <p:bldP spid="3060" grpId="0" animBg="1"/>
      <p:bldP spid="3068" grpId="0" animBg="1"/>
      <p:bldP spid="3071" grpId="0" animBg="1"/>
      <p:bldP spid="3072" grpId="0" animBg="1"/>
      <p:bldP spid="3082" grpId="0" animBg="1"/>
      <p:bldP spid="3085" grpId="0" animBg="1"/>
      <p:bldP spid="30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Geometry</a:t>
            </a:r>
            <a:r>
              <a:rPr lang="fr-CA" dirty="0" smtClean="0"/>
              <a:t> Images</a:t>
            </a:r>
            <a:endParaRPr lang="en-US" dirty="0"/>
          </a:p>
        </p:txBody>
      </p:sp>
      <p:pic>
        <p:nvPicPr>
          <p:cNvPr id="7" name="Content Placeholder 6" descr="gim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37957" y="1753367"/>
            <a:ext cx="2061606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How to </a:t>
            </a:r>
            <a:r>
              <a:rPr lang="fr-CA" dirty="0" err="1" smtClean="0"/>
              <a:t>create</a:t>
            </a:r>
            <a:r>
              <a:rPr lang="fr-CA" dirty="0" smtClean="0"/>
              <a:t> </a:t>
            </a:r>
            <a:r>
              <a:rPr lang="fr-CA" dirty="0" err="1" smtClean="0"/>
              <a:t>them</a:t>
            </a:r>
            <a:r>
              <a:rPr lang="fr-CA" dirty="0" smtClean="0"/>
              <a:t>?</a:t>
            </a:r>
            <a:endParaRPr lang="en-US" dirty="0"/>
          </a:p>
        </p:txBody>
      </p:sp>
      <p:pic>
        <p:nvPicPr>
          <p:cNvPr id="8" name="Picture 7" descr="gim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96" y="1753367"/>
            <a:ext cx="2061606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gi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5876" y="3926664"/>
            <a:ext cx="2061606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gim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835" y="1753367"/>
            <a:ext cx="2057400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im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568" y="1753367"/>
            <a:ext cx="2057400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gim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453" y="3926664"/>
            <a:ext cx="2057400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gi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151" y="3926664"/>
            <a:ext cx="2061606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ight Arrow 13"/>
          <p:cNvSpPr/>
          <p:nvPr/>
        </p:nvSpPr>
        <p:spPr>
          <a:xfrm>
            <a:off x="2259095" y="2634212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459370" y="4805912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621545" y="2634212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5400000">
            <a:off x="3316370" y="3767688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5554745" y="3767689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7764545" y="3767690"/>
            <a:ext cx="265029" cy="23031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0632" y="145581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Original Model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0380" y="145581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Cut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0127" y="145581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Sampling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1906" y="145581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Geometry Image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1906" y="601578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Reconstruction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4190" y="601578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Sampling Grid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0379" y="601578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Parameterization</a:t>
            </a:r>
            <a:endParaRPr lang="en-US" sz="1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8" name="Picture 27" descr="path3563-9-5-7-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3912" y="3924300"/>
            <a:ext cx="2047875" cy="2047875"/>
          </a:xfrm>
          <a:prstGeom prst="rect">
            <a:avLst/>
          </a:prstGeom>
          <a:ln w="2857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Motivation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andisk65_smoo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793" y="3272977"/>
            <a:ext cx="2560320" cy="256032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ath3563-9-5-7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626" y="3279643"/>
            <a:ext cx="2560320" cy="2560320"/>
          </a:xfrm>
          <a:prstGeom prst="rect">
            <a:avLst/>
          </a:prstGeom>
          <a:ln w="2857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536952"/>
          </a:xfrm>
        </p:spPr>
        <p:txBody>
          <a:bodyPr>
            <a:normAutofit/>
          </a:bodyPr>
          <a:lstStyle/>
          <a:p>
            <a:r>
              <a:rPr lang="fr-CA" dirty="0" smtClean="0"/>
              <a:t>…And </a:t>
            </a:r>
            <a:r>
              <a:rPr lang="fr-CA" dirty="0" err="1" smtClean="0"/>
              <a:t>there</a:t>
            </a:r>
            <a:r>
              <a:rPr lang="fr-CA" dirty="0" smtClean="0"/>
              <a:t> in lies the </a:t>
            </a:r>
            <a:r>
              <a:rPr lang="fr-CA" dirty="0" err="1" smtClean="0"/>
              <a:t>problem</a:t>
            </a:r>
            <a:r>
              <a:rPr lang="fr-CA" dirty="0" smtClean="0"/>
              <a:t>: The </a:t>
            </a:r>
            <a:r>
              <a:rPr lang="fr-CA" dirty="0" err="1" smtClean="0"/>
              <a:t>regular</a:t>
            </a:r>
            <a:r>
              <a:rPr lang="fr-CA" dirty="0" smtClean="0"/>
              <a:t> </a:t>
            </a:r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used</a:t>
            </a:r>
            <a:r>
              <a:rPr lang="fr-CA" dirty="0" smtClean="0"/>
              <a:t> to </a:t>
            </a:r>
            <a:r>
              <a:rPr lang="fr-CA" dirty="0" err="1" smtClean="0"/>
              <a:t>sample</a:t>
            </a:r>
            <a:r>
              <a:rPr lang="fr-CA" dirty="0" smtClean="0"/>
              <a:t> the </a:t>
            </a:r>
            <a:r>
              <a:rPr lang="fr-CA" dirty="0" err="1" smtClean="0"/>
              <a:t>parameterization</a:t>
            </a:r>
            <a:r>
              <a:rPr lang="fr-CA" dirty="0" smtClean="0"/>
              <a:t> </a:t>
            </a:r>
            <a:r>
              <a:rPr lang="fr-CA" dirty="0" err="1" smtClean="0"/>
              <a:t>cannot</a:t>
            </a:r>
            <a:r>
              <a:rPr lang="fr-CA" dirty="0" smtClean="0"/>
              <a:t> capture </a:t>
            </a:r>
            <a:r>
              <a:rPr lang="fr-CA" dirty="0" err="1" smtClean="0"/>
              <a:t>sharp</a:t>
            </a:r>
            <a:r>
              <a:rPr lang="fr-CA" dirty="0" smtClean="0"/>
              <a:t> </a:t>
            </a:r>
            <a:r>
              <a:rPr lang="fr-CA" dirty="0" err="1" smtClean="0"/>
              <a:t>features</a:t>
            </a:r>
            <a:endParaRPr lang="fr-CA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The </a:t>
            </a:r>
            <a:r>
              <a:rPr lang="fr-CA" dirty="0" err="1" smtClean="0"/>
              <a:t>problem</a:t>
            </a:r>
            <a:endParaRPr lang="en-US" dirty="0"/>
          </a:p>
        </p:txBody>
      </p:sp>
      <p:pic>
        <p:nvPicPr>
          <p:cNvPr id="5" name="Picture 4" descr="gim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151" y="3926664"/>
            <a:ext cx="2061606" cy="2057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ath3563-9-5-7-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912" y="3924300"/>
            <a:ext cx="2047875" cy="2047875"/>
          </a:xfrm>
          <a:prstGeom prst="rect">
            <a:avLst/>
          </a:prstGeom>
          <a:ln w="28575">
            <a:noFill/>
          </a:ln>
        </p:spPr>
      </p:pic>
      <p:pic>
        <p:nvPicPr>
          <p:cNvPr id="12" name="Picture 11" descr="fandisk_orig_fl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28" y="3272977"/>
            <a:ext cx="256032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fandisk_remesh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957" y="3272977"/>
            <a:ext cx="2560320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>
            <a:off x="2953512" y="4349302"/>
            <a:ext cx="399288" cy="3425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839587" y="4349302"/>
            <a:ext cx="399288" cy="3425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093 L -0.11511 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11337 -1.11111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 constraints such that sharp features align with the sampling grid in the parameterization domain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Wingdings" pitchFamily="2" charset="2"/>
              <a:buChar char="L"/>
            </a:pPr>
            <a:r>
              <a:rPr lang="en-US" dirty="0" smtClean="0"/>
              <a:t>It makes the process very difficult to converge</a:t>
            </a:r>
          </a:p>
          <a:p>
            <a:pPr>
              <a:buClr>
                <a:srgbClr val="FF0000"/>
              </a:buClr>
              <a:buFont typeface="Wingdings" pitchFamily="2" charset="2"/>
              <a:buChar char="L"/>
            </a:pPr>
            <a:r>
              <a:rPr lang="en-US" dirty="0" smtClean="0"/>
              <a:t>Non-linear, energy function is not smooth, infinity or no good solution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solution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lant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960" y="2724912"/>
            <a:ext cx="4343400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Motivation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Simple </a:t>
            </a:r>
            <a:r>
              <a:rPr lang="fr-CA" dirty="0" err="1" smtClean="0"/>
              <a:t>example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sz="2200" dirty="0" err="1" smtClean="0"/>
              <a:t>Slightly</a:t>
            </a:r>
            <a:r>
              <a:rPr lang="fr-FR" sz="2200" dirty="0" smtClean="0"/>
              <a:t> </a:t>
            </a:r>
            <a:r>
              <a:rPr lang="fr-FR" sz="2200" dirty="0" err="1" smtClean="0"/>
              <a:t>perturbating</a:t>
            </a:r>
            <a:r>
              <a:rPr lang="fr-FR" sz="2200" dirty="0" smtClean="0"/>
              <a:t> the </a:t>
            </a:r>
            <a:r>
              <a:rPr lang="fr-FR" sz="2200" dirty="0" err="1" smtClean="0"/>
              <a:t>grid</a:t>
            </a:r>
            <a:r>
              <a:rPr lang="fr-FR" sz="2200" dirty="0" smtClean="0"/>
              <a:t>, </a:t>
            </a:r>
            <a:r>
              <a:rPr lang="fr-FR" sz="2200" dirty="0" err="1" smtClean="0"/>
              <a:t>such</a:t>
            </a:r>
            <a:r>
              <a:rPr lang="fr-FR" sz="2200" dirty="0" smtClean="0"/>
              <a:t> as </a:t>
            </a:r>
            <a:r>
              <a:rPr lang="fr-FR" sz="2200" dirty="0" err="1" smtClean="0"/>
              <a:t>done</a:t>
            </a:r>
            <a:r>
              <a:rPr lang="fr-FR" sz="2200" dirty="0" smtClean="0"/>
              <a:t> in </a:t>
            </a:r>
            <a:r>
              <a:rPr lang="fr-FR" sz="2200" i="1" dirty="0" smtClean="0"/>
              <a:t>dual </a:t>
            </a:r>
            <a:r>
              <a:rPr lang="fr-FR" sz="2200" i="1" dirty="0" err="1" smtClean="0"/>
              <a:t>contouring</a:t>
            </a:r>
            <a:r>
              <a:rPr lang="fr-FR" sz="2200" i="1" dirty="0" smtClean="0"/>
              <a:t> [JLSW02]</a:t>
            </a:r>
            <a:r>
              <a:rPr lang="fr-FR" sz="2200" dirty="0" smtClean="0"/>
              <a:t>, </a:t>
            </a:r>
            <a:r>
              <a:rPr lang="fr-FR" sz="2200" dirty="0" err="1" smtClean="0"/>
              <a:t>might</a:t>
            </a:r>
            <a:r>
              <a:rPr lang="fr-FR" sz="2200" dirty="0" smtClean="0"/>
              <a:t> </a:t>
            </a:r>
            <a:r>
              <a:rPr lang="fr-FR" sz="2200" dirty="0" err="1" smtClean="0"/>
              <a:t>simply</a:t>
            </a:r>
            <a:r>
              <a:rPr lang="fr-FR" sz="2200" dirty="0" smtClean="0"/>
              <a:t> and more </a:t>
            </a:r>
            <a:r>
              <a:rPr lang="fr-FR" sz="2200" dirty="0" err="1" smtClean="0"/>
              <a:t>easily</a:t>
            </a:r>
            <a:r>
              <a:rPr lang="fr-FR" sz="2200" dirty="0" smtClean="0"/>
              <a:t> </a:t>
            </a:r>
            <a:r>
              <a:rPr lang="fr-FR" sz="2200" dirty="0" err="1" smtClean="0"/>
              <a:t>resolve</a:t>
            </a:r>
            <a:r>
              <a:rPr lang="fr-FR" sz="2200" dirty="0" smtClean="0"/>
              <a:t> </a:t>
            </a:r>
            <a:r>
              <a:rPr lang="fr-FR" sz="2200" dirty="0" err="1" smtClean="0"/>
              <a:t>some</a:t>
            </a:r>
            <a:r>
              <a:rPr lang="fr-FR" sz="2200" dirty="0" smtClean="0"/>
              <a:t> </a:t>
            </a:r>
            <a:r>
              <a:rPr lang="fr-FR" sz="2200" dirty="0" err="1" smtClean="0"/>
              <a:t>alignment</a:t>
            </a:r>
            <a:r>
              <a:rPr lang="fr-FR" sz="2200" dirty="0" smtClean="0"/>
              <a:t> </a:t>
            </a:r>
            <a:r>
              <a:rPr lang="fr-FR" sz="2200" dirty="0" err="1" smtClean="0"/>
              <a:t>problems</a:t>
            </a:r>
            <a:endParaRPr lang="fr-FR" sz="2200" dirty="0" smtClean="0"/>
          </a:p>
        </p:txBody>
      </p:sp>
      <p:pic>
        <p:nvPicPr>
          <p:cNvPr id="16" name="Picture 15" descr="slant_grid_mov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81" y="2733527"/>
            <a:ext cx="3460652" cy="3474720"/>
          </a:xfrm>
          <a:prstGeom prst="rect">
            <a:avLst/>
          </a:prstGeom>
        </p:spPr>
      </p:pic>
      <p:pic>
        <p:nvPicPr>
          <p:cNvPr id="17" name="Content Placeholder 4" descr="sla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578" y="2723124"/>
            <a:ext cx="4343400" cy="3474720"/>
          </a:xfrm>
          <a:prstGeom prst="rect">
            <a:avLst/>
          </a:prstGeom>
        </p:spPr>
      </p:pic>
      <p:pic>
        <p:nvPicPr>
          <p:cNvPr id="18" name="Picture 17" descr="slant_goo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9578" y="2723124"/>
            <a:ext cx="4343400" cy="3474720"/>
          </a:xfrm>
          <a:prstGeom prst="rect">
            <a:avLst/>
          </a:prstGeom>
        </p:spPr>
      </p:pic>
      <p:pic>
        <p:nvPicPr>
          <p:cNvPr id="19" name="Picture 18" descr="slant_gri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02" y="2735224"/>
            <a:ext cx="3474720" cy="3474720"/>
          </a:xfrm>
          <a:prstGeom prst="rect">
            <a:avLst/>
          </a:prstGeom>
        </p:spPr>
      </p:pic>
      <p:pic>
        <p:nvPicPr>
          <p:cNvPr id="20" name="Picture 19" descr="slant_lin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49" y="2612009"/>
            <a:ext cx="3474720" cy="371100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762450" y="309371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71950" y="352043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373830" y="395477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00450" y="480821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832810" y="523493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627070" y="565403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51810" y="6057899"/>
            <a:ext cx="186489" cy="18648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Grid Alignment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err="1" smtClean="0"/>
              <a:t>Grid</a:t>
            </a:r>
            <a:r>
              <a:rPr lang="fr-CA" dirty="0" smtClean="0"/>
              <a:t> </a:t>
            </a:r>
            <a:r>
              <a:rPr lang="fr-CA" dirty="0" err="1" smtClean="0"/>
              <a:t>Alignment</a:t>
            </a:r>
            <a:r>
              <a:rPr lang="fr-CA" dirty="0" smtClean="0"/>
              <a:t> to the Sharp </a:t>
            </a:r>
            <a:r>
              <a:rPr lang="fr-CA" dirty="0" err="1" smtClean="0"/>
              <a:t>Features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err="1" smtClean="0"/>
              <a:t>Identifying</a:t>
            </a:r>
            <a:r>
              <a:rPr lang="fr-CA" dirty="0" smtClean="0"/>
              <a:t> </a:t>
            </a:r>
            <a:r>
              <a:rPr lang="fr-CA" dirty="0" err="1" smtClean="0"/>
              <a:t>sharp</a:t>
            </a:r>
            <a:r>
              <a:rPr lang="fr-CA" dirty="0" smtClean="0"/>
              <a:t> </a:t>
            </a:r>
            <a:r>
              <a:rPr lang="fr-CA" dirty="0" err="1" smtClean="0"/>
              <a:t>features</a:t>
            </a:r>
            <a:endParaRPr lang="en-US" dirty="0"/>
          </a:p>
        </p:txBody>
      </p:sp>
      <p:pic>
        <p:nvPicPr>
          <p:cNvPr id="5" name="Picture 4" descr="sharp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4892"/>
            <a:ext cx="402336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harp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950" y="1954892"/>
            <a:ext cx="402336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971" y="1567543"/>
            <a:ext cx="3991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Input 3D Model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17143" y="1567543"/>
            <a:ext cx="399142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Parameterization</a:t>
            </a:r>
            <a:endParaRPr lang="en-US" i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2095501" y="4838699"/>
            <a:ext cx="1016000" cy="431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65714" y="3802380"/>
            <a:ext cx="2830286" cy="17420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71700" y="5399314"/>
            <a:ext cx="192132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Sharp Edge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622291" y="4278993"/>
            <a:ext cx="1666604" cy="835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563259" y="3882570"/>
            <a:ext cx="2394857" cy="1074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37314" y="5399314"/>
            <a:ext cx="19521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Sharp Corner</a:t>
            </a:r>
            <a:endParaRPr lang="en-US" i="1" dirty="0"/>
          </a:p>
        </p:txBody>
      </p:sp>
      <p:sp>
        <p:nvSpPr>
          <p:cNvPr id="33" name="Oval 32"/>
          <p:cNvSpPr/>
          <p:nvPr/>
        </p:nvSpPr>
        <p:spPr>
          <a:xfrm>
            <a:off x="6819900" y="3657600"/>
            <a:ext cx="199621" cy="202692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114800" y="3025140"/>
            <a:ext cx="199621" cy="202692"/>
          </a:xfrm>
          <a:prstGeom prst="ellipse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977900" y="5907314"/>
            <a:ext cx="45212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Chain of Sharp Edges = Sharp Segment</a:t>
            </a:r>
            <a:endParaRPr lang="en-US" i="1" dirty="0"/>
          </a:p>
        </p:txBody>
      </p:sp>
      <p:sp>
        <p:nvSpPr>
          <p:cNvPr id="41" name="Oval 40"/>
          <p:cNvSpPr/>
          <p:nvPr/>
        </p:nvSpPr>
        <p:spPr>
          <a:xfrm>
            <a:off x="2222500" y="4320540"/>
            <a:ext cx="199621" cy="202692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108700" y="3634740"/>
            <a:ext cx="199621" cy="202692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20230979">
            <a:off x="1478085" y="3999878"/>
            <a:ext cx="2931689" cy="422188"/>
          </a:xfrm>
          <a:prstGeom prst="ellipse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0500" y="642620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effectLst/>
                <a:latin typeface="Segoe UI" pitchFamily="34" charset="0"/>
                <a:cs typeface="Segoe UI" pitchFamily="34" charset="0"/>
              </a:rPr>
              <a:t>Geometry Images     Motivation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</a:t>
            </a:r>
            <a:r>
              <a:rPr lang="en-US" sz="1000" b="1" kern="1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egoe UI" pitchFamily="34" charset="0"/>
                <a:cs typeface="Segoe UI" pitchFamily="34" charset="0"/>
              </a:rPr>
              <a:t>Grid Alignment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Sampling     </a:t>
            </a:r>
            <a:r>
              <a:rPr lang="en-US" sz="1000" b="1" kern="100" dirty="0" err="1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Remeshing</a:t>
            </a:r>
            <a:r>
              <a:rPr lang="en-US" sz="1000" b="1" kern="1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     Results     Video     Conclusions &amp; Future Work</a:t>
            </a:r>
            <a:endParaRPr lang="en-US" sz="1000" b="1" kern="100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4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10301</TotalTime>
  <Words>3441</Words>
  <Application>Microsoft Office PowerPoint</Application>
  <PresentationFormat>On-screen Show (4:3)</PresentationFormat>
  <Paragraphs>344</Paragraphs>
  <Slides>34</Slides>
  <Notes>34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Civic</vt:lpstr>
      <vt:lpstr>Preserving Sharp Edges in Geometry Images</vt:lpstr>
      <vt:lpstr>Preserving Sharp Edges in Geometry Images</vt:lpstr>
      <vt:lpstr>Geometry Images</vt:lpstr>
      <vt:lpstr>Geometry Images</vt:lpstr>
      <vt:lpstr>Geometry Images</vt:lpstr>
      <vt:lpstr>Motivation</vt:lpstr>
      <vt:lpstr>Motivation</vt:lpstr>
      <vt:lpstr>Motivation</vt:lpstr>
      <vt:lpstr>Grid Alignment to the Sharp Features</vt:lpstr>
      <vt:lpstr>Grid Alignment to the Sharp Features</vt:lpstr>
      <vt:lpstr>Grid Alignment to the Sharp Features</vt:lpstr>
      <vt:lpstr>Grid Alignment to the Sharp Features</vt:lpstr>
      <vt:lpstr>Sampling</vt:lpstr>
      <vt:lpstr>Sampling</vt:lpstr>
      <vt:lpstr>Sampling</vt:lpstr>
      <vt:lpstr>Sampling</vt:lpstr>
      <vt:lpstr>Sampling</vt:lpstr>
      <vt:lpstr>Sampling</vt:lpstr>
      <vt:lpstr>Sampling</vt:lpstr>
      <vt:lpstr>Remeshing</vt:lpstr>
      <vt:lpstr>Remeshing</vt:lpstr>
      <vt:lpstr>Remeshing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</vt:lpstr>
      <vt:lpstr>Future Work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Images of Arbitrary Genus in the Spherical Domain</dc:title>
  <dc:creator>Mat</dc:creator>
  <cp:lastModifiedBy>Mat</cp:lastModifiedBy>
  <cp:revision>657</cp:revision>
  <dcterms:created xsi:type="dcterms:W3CDTF">2008-10-27T21:25:07Z</dcterms:created>
  <dcterms:modified xsi:type="dcterms:W3CDTF">2009-05-25T16:32:38Z</dcterms:modified>
</cp:coreProperties>
</file>