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73" r:id="rId4"/>
    <p:sldId id="278" r:id="rId5"/>
    <p:sldId id="258" r:id="rId6"/>
    <p:sldId id="272" r:id="rId7"/>
    <p:sldId id="279" r:id="rId8"/>
    <p:sldId id="261" r:id="rId9"/>
    <p:sldId id="260" r:id="rId10"/>
    <p:sldId id="269" r:id="rId11"/>
    <p:sldId id="262" r:id="rId12"/>
    <p:sldId id="263" r:id="rId13"/>
    <p:sldId id="265" r:id="rId14"/>
    <p:sldId id="280" r:id="rId15"/>
    <p:sldId id="264" r:id="rId16"/>
    <p:sldId id="266" r:id="rId17"/>
    <p:sldId id="277" r:id="rId18"/>
    <p:sldId id="270" r:id="rId19"/>
    <p:sldId id="276" r:id="rId20"/>
    <p:sldId id="267" r:id="rId21"/>
    <p:sldId id="275" r:id="rId22"/>
    <p:sldId id="268" r:id="rId23"/>
    <p:sldId id="274" r:id="rId24"/>
    <p:sldId id="259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9E2E7"/>
    <a:srgbClr val="8AF7FA"/>
    <a:srgbClr val="80808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9722" autoAdjust="0"/>
    <p:restoredTop sz="85194" autoAdjust="0"/>
  </p:normalViewPr>
  <p:slideViewPr>
    <p:cSldViewPr>
      <p:cViewPr>
        <p:scale>
          <a:sx n="75" d="100"/>
          <a:sy n="75" d="100"/>
        </p:scale>
        <p:origin x="-402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84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71C7F-5935-4427-B1BD-D9353B50EE71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39334-6FC2-4500-94FC-749EE1383B6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Define </a:t>
            </a:r>
            <a:r>
              <a:rPr lang="el-GR" dirty="0" smtClean="0"/>
              <a:t>ρ</a:t>
            </a:r>
            <a:r>
              <a:rPr lang="en-US" dirty="0" smtClean="0"/>
              <a:t> and </a:t>
            </a:r>
            <a:r>
              <a:rPr lang="el-GR" dirty="0" smtClean="0"/>
              <a:t>θ</a:t>
            </a:r>
            <a:r>
              <a:rPr lang="en-US" dirty="0" smtClean="0"/>
              <a:t> according to V and L to define a highlight function                  :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Polar or Cartesian coordinates access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Classical 2D pen and brushes</a:t>
            </a:r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Geforce</a:t>
            </a:r>
            <a:r>
              <a:rPr lang="en-US" dirty="0" smtClean="0"/>
              <a:t> 8 = Texture</a:t>
            </a:r>
            <a:r>
              <a:rPr lang="en-US" baseline="0" dirty="0" smtClean="0"/>
              <a:t> arrays possible to pack the Color texture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WARNING 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 pitchFamily="2" charset="2"/>
              </a:rPr>
              <a:t> MORE INTUITIVE :</a:t>
            </a:r>
            <a:r>
              <a:rPr lang="en-US" dirty="0" smtClean="0"/>
              <a:t>  NO USER STUDIES</a:t>
            </a:r>
            <a:r>
              <a:rPr lang="en-US" baseline="0" dirty="0" smtClean="0"/>
              <a:t> !!!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39334-6FC2-4500-94FC-749EE1383B6C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aseline="0"/>
            </a:lvl1pPr>
          </a:lstStyle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000" baseline="0"/>
            </a:lvl1pPr>
          </a:lstStyle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329642" cy="730250"/>
          </a:xfrm>
        </p:spPr>
        <p:txBody>
          <a:bodyPr tIns="0" bIns="0" anchor="t">
            <a:noAutofit/>
          </a:bodyPr>
          <a:lstStyle>
            <a:lvl1pPr algn="l">
              <a:buNone/>
              <a:defRPr sz="2800" b="1" i="1" baseline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8329642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4000" baseline="0">
                <a:solidFill>
                  <a:srgbClr val="FFFF00"/>
                </a:solidFill>
                <a:latin typeface="Franklin Gothic Book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285992"/>
            <a:ext cx="8329642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dirty="0" smtClean="0"/>
              <a:t>Cliquez pour modifier le style du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dirty="0" smtClean="0"/>
              <a:t>Deuxième niveau</a:t>
            </a:r>
          </a:p>
          <a:p>
            <a:pPr lvl="2" eaLnBrk="1" latinLnBrk="0" hangingPunct="1"/>
            <a:r>
              <a:rPr kumimoji="0" lang="fr-FR" dirty="0" smtClean="0"/>
              <a:t>Troisième niveau</a:t>
            </a:r>
          </a:p>
          <a:p>
            <a:pPr lvl="3" eaLnBrk="1" latinLnBrk="0" hangingPunct="1"/>
            <a:r>
              <a:rPr kumimoji="0" lang="fr-FR" dirty="0" smtClean="0"/>
              <a:t>Quatrième niveau</a:t>
            </a:r>
          </a:p>
          <a:p>
            <a:pPr lvl="4" eaLnBrk="1" latinLnBrk="0" hangingPunct="1"/>
            <a:r>
              <a:rPr kumimoji="0" lang="fr-FR" dirty="0" smtClean="0"/>
              <a:t>Cinquième niveau</a:t>
            </a:r>
            <a:endParaRPr kumimoji="0" lang="en-US" dirty="0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9252642-D04B-4952-933D-0EABE5ABF3A5}" type="datetimeFigureOut">
              <a:rPr lang="fr-FR" smtClean="0"/>
              <a:pPr/>
              <a:t>04/06/2008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8DDDDE2-B592-4D2E-9637-D702A61887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24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2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0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1800" kern="1200" baseline="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oleObject" Target="../embeddings/oleObject12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9.png"/><Relationship Id="rId5" Type="http://schemas.openxmlformats.org/officeDocument/2006/relationships/image" Target="../media/image35.png"/><Relationship Id="rId10" Type="http://schemas.openxmlformats.org/officeDocument/2006/relationships/image" Target="../media/image38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2.png"/><Relationship Id="rId4" Type="http://schemas.openxmlformats.org/officeDocument/2006/relationships/oleObject" Target="../embeddings/oleObject1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F:\Sbim08\results-edition-cut2.avi" TargetMode="Externa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F:\Sbim08\result-key-directions-cut3.avi" TargetMode="Externa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F:\Sbim08\results-bitmap-cut2.avi" TargetMode="Externa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285728"/>
            <a:ext cx="9286908" cy="1928826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Sketch and </a:t>
            </a:r>
            <a:r>
              <a:rPr kumimoji="0" lang="en-US" sz="3600" b="1" i="0" u="none" strike="noStrike" kern="1200" cap="none" spc="0" normalizeH="0" baseline="0" dirty="0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Paint-</a:t>
            </a:r>
            <a:r>
              <a:rPr lang="en-US" sz="3600" b="1" dirty="0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based</a:t>
            </a:r>
            <a:r>
              <a:rPr lang="fr-FR" sz="3600" b="1" dirty="0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 Interface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For </a:t>
            </a:r>
            <a:r>
              <a:rPr kumimoji="0" lang="en-US" sz="3600" b="1" i="0" u="none" strike="noStrike" kern="1200" cap="none" spc="0" normalizeH="0" baseline="0" dirty="0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Highlight</a:t>
            </a:r>
            <a:r>
              <a:rPr kumimoji="0" lang="fr-FR" sz="3600" b="1" i="0" u="none" strike="noStrike" kern="1200" cap="none" spc="0" normalizeH="0" baseline="0" noProof="0" dirty="0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3600" b="1" noProof="0" dirty="0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kumimoji="0" lang="en-US" sz="3600" b="1" i="0" u="none" strike="noStrike" kern="1200" cap="none" spc="0" normalizeH="0" baseline="0" dirty="0" err="1" smtClean="0">
                <a:ln w="5000" cmpd="sng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odeling</a:t>
            </a:r>
            <a:endParaRPr kumimoji="0" lang="en-US" sz="3600" b="1" i="0" u="none" strike="noStrike" kern="1200" cap="none" spc="0" normalizeH="0" baseline="0" dirty="0">
              <a:ln w="5000" cmpd="sng">
                <a:solidFill>
                  <a:schemeClr val="bg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205408" y="5181615"/>
            <a:ext cx="2733184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  <a:cs typeface="+mn-cs"/>
              </a:rPr>
              <a:t>Romain </a:t>
            </a:r>
            <a:r>
              <a:rPr lang="fr-FR" sz="2400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</a:rPr>
              <a:t>Pacanowski</a:t>
            </a:r>
            <a:endParaRPr lang="fr-FR" sz="2400" b="1" i="1" dirty="0">
              <a:solidFill>
                <a:schemeClr val="accent1">
                  <a:lumMod val="40000"/>
                  <a:lumOff val="60000"/>
                </a:schemeClr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6500813"/>
            <a:ext cx="1119188" cy="357187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0938" y="6500813"/>
            <a:ext cx="1185862" cy="357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Image 13" descr="logo universite bx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86813" y="6500813"/>
            <a:ext cx="35718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4"/>
          <p:cNvSpPr txBox="1">
            <a:spLocks noChangeArrowheads="1"/>
          </p:cNvSpPr>
          <p:nvPr/>
        </p:nvSpPr>
        <p:spPr bwMode="auto">
          <a:xfrm>
            <a:off x="1350963" y="6457950"/>
            <a:ext cx="3830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>
                <a:latin typeface="Arial" pitchFamily="34" charset="0"/>
                <a:cs typeface="Arial" pitchFamily="34" charset="0"/>
              </a:rPr>
              <a:t>INRIA Bordeaux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University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529488" y="5824557"/>
            <a:ext cx="6085025" cy="461963"/>
            <a:chOff x="2960690" y="5429264"/>
            <a:chExt cx="6085025" cy="461963"/>
          </a:xfrm>
        </p:grpSpPr>
        <p:sp>
          <p:nvSpPr>
            <p:cNvPr id="8" name="ZoneTexte 7"/>
            <p:cNvSpPr txBox="1"/>
            <p:nvPr/>
          </p:nvSpPr>
          <p:spPr>
            <a:xfrm>
              <a:off x="2960690" y="5429264"/>
              <a:ext cx="1968500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i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itchFamily="34" charset="0"/>
                  <a:cs typeface="+mn-cs"/>
                </a:rPr>
                <a:t>Xavier Granier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929190" y="5429264"/>
              <a:ext cx="2422525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i="1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itchFamily="34" charset="0"/>
                  <a:cs typeface="+mn-cs"/>
                </a:rPr>
                <a:t>Christophe Schlick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286644" y="5429264"/>
              <a:ext cx="1759071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i="1" smtClean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libri" pitchFamily="34" charset="0"/>
                  <a:cs typeface="+mn-cs"/>
                </a:rPr>
                <a:t>Pierre Poulin</a:t>
              </a:r>
              <a:endParaRPr lang="fr-FR" sz="2400" i="1">
                <a:solidFill>
                  <a:schemeClr val="accent1">
                    <a:lumMod val="40000"/>
                    <a:lumOff val="60000"/>
                  </a:schemeClr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1779917" y="2529000"/>
            <a:ext cx="5584167" cy="1800000"/>
            <a:chOff x="214282" y="2000240"/>
            <a:chExt cx="8501122" cy="2740254"/>
          </a:xfrm>
        </p:grpSpPr>
        <p:pic>
          <p:nvPicPr>
            <p:cNvPr id="19" name="Picture 2" descr="F:\Sbim08\images\multiple-config-bitangent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4282" y="2000240"/>
              <a:ext cx="2714644" cy="2714644"/>
            </a:xfrm>
            <a:prstGeom prst="rect">
              <a:avLst/>
            </a:prstGeom>
            <a:noFill/>
          </p:spPr>
        </p:pic>
        <p:pic>
          <p:nvPicPr>
            <p:cNvPr id="20" name="Picture 3" descr="F:\Sbim08\images\sphere-whighlight-window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43240" y="2000240"/>
              <a:ext cx="2714644" cy="2740254"/>
            </a:xfrm>
            <a:prstGeom prst="rect">
              <a:avLst/>
            </a:prstGeom>
            <a:noFill/>
          </p:spPr>
        </p:pic>
        <p:pic>
          <p:nvPicPr>
            <p:cNvPr id="21" name="Picture 4" descr="F:\Sbim08\images\filligree-normal-configuration2-hr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72198" y="2000240"/>
              <a:ext cx="2643206" cy="271378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Parameterization of the Sketching Plane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Highlight Representation</a:t>
            </a:r>
            <a:endParaRPr lang="en-US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23809" y="3571876"/>
          <a:ext cx="2233613" cy="774700"/>
        </p:xfrm>
        <a:graphic>
          <a:graphicData uri="http://schemas.openxmlformats.org/presentationml/2006/ole">
            <p:oleObj spid="_x0000_s2050" name="Équation" r:id="rId4" imgW="583920" imgH="203040" progId="Equation.3">
              <p:embed/>
            </p:oleObj>
          </a:graphicData>
        </a:graphic>
      </p:graphicFrame>
      <p:pic>
        <p:nvPicPr>
          <p:cNvPr id="8" name="Picture 1" descr="F:\Sbim08\images\ourparam-presentation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29850" y="2857496"/>
            <a:ext cx="4068702" cy="3533504"/>
          </a:xfrm>
          <a:prstGeom prst="rect">
            <a:avLst/>
          </a:prstGeom>
          <a:noFill/>
        </p:spPr>
      </p:pic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142844" y="2031994"/>
          <a:ext cx="2120900" cy="539750"/>
        </p:xfrm>
        <a:graphic>
          <a:graphicData uri="http://schemas.openxmlformats.org/presentationml/2006/ole">
            <p:oleObj spid="_x0000_s2053" name="Équation" r:id="rId6" imgW="647640" imgH="164880" progId="Equation.3">
              <p:embed/>
            </p:oleObj>
          </a:graphicData>
        </a:graphic>
      </p:graphicFrame>
      <p:graphicFrame>
        <p:nvGraphicFramePr>
          <p:cNvPr id="2055" name="Object 7"/>
          <p:cNvGraphicFramePr>
            <a:graphicFrameLocks noChangeAspect="1"/>
          </p:cNvGraphicFramePr>
          <p:nvPr/>
        </p:nvGraphicFramePr>
        <p:xfrm>
          <a:off x="285720" y="2817812"/>
          <a:ext cx="2120900" cy="539750"/>
        </p:xfrm>
        <a:graphic>
          <a:graphicData uri="http://schemas.openxmlformats.org/presentationml/2006/ole">
            <p:oleObj spid="_x0000_s2055" name="Équation" r:id="rId7" imgW="647640" imgH="164880" progId="Equation.3">
              <p:embed/>
            </p:oleObj>
          </a:graphicData>
        </a:graphic>
      </p:graphicFrame>
      <p:pic>
        <p:nvPicPr>
          <p:cNvPr id="2067" name="Picture 19" descr="F:\Sbim08\images-animation\ourparam-inv-color-0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7620" y="1928802"/>
            <a:ext cx="5180070" cy="4388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" name="Picture 24" descr="F:\Sbim08\images-animation\ourparam-inv-color-adding-XY-plane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49752" y="2269938"/>
            <a:ext cx="5251470" cy="3873706"/>
          </a:xfrm>
          <a:prstGeom prst="rect">
            <a:avLst/>
          </a:prstGeom>
          <a:noFill/>
        </p:spPr>
      </p:pic>
      <p:pic>
        <p:nvPicPr>
          <p:cNvPr id="2070" name="Picture 22" descr="F:\Sbim08\images-animation\ourparam-inv-color-adding-X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57950" y="4357694"/>
            <a:ext cx="966652" cy="2041562"/>
          </a:xfrm>
          <a:prstGeom prst="rect">
            <a:avLst/>
          </a:prstGeom>
          <a:noFill/>
        </p:spPr>
      </p:pic>
      <p:pic>
        <p:nvPicPr>
          <p:cNvPr id="2071" name="Picture 23" descr="F:\Sbim08\images-animation\ourparam-inv-color-adding-Y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14810" y="2285992"/>
            <a:ext cx="5268888" cy="3879874"/>
          </a:xfrm>
          <a:prstGeom prst="rect">
            <a:avLst/>
          </a:prstGeom>
          <a:noFill/>
        </p:spPr>
      </p:pic>
      <p:pic>
        <p:nvPicPr>
          <p:cNvPr id="2074" name="Picture 26" descr="F:\Sbim08\images-animation\ourparam-inv-color-projecting-V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262511" y="2285992"/>
            <a:ext cx="5238711" cy="3857652"/>
          </a:xfrm>
          <a:prstGeom prst="rect">
            <a:avLst/>
          </a:prstGeom>
          <a:noFill/>
        </p:spPr>
      </p:pic>
      <p:cxnSp>
        <p:nvCxnSpPr>
          <p:cNvPr id="22" name="Connecteur droit avec flèche 21"/>
          <p:cNvCxnSpPr/>
          <p:nvPr/>
        </p:nvCxnSpPr>
        <p:spPr>
          <a:xfrm flipV="1">
            <a:off x="6480000" y="4248000"/>
            <a:ext cx="714380" cy="214314"/>
          </a:xfrm>
          <a:prstGeom prst="straightConnector1">
            <a:avLst/>
          </a:prstGeom>
          <a:ln w="41275">
            <a:solidFill>
              <a:schemeClr val="bg1"/>
            </a:solidFill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2500298" y="4000504"/>
            <a:ext cx="4286280" cy="357190"/>
          </a:xfrm>
          <a:prstGeom prst="straightConnector1">
            <a:avLst/>
          </a:prstGeom>
          <a:ln w="4127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/>
          <p:cNvSpPr/>
          <p:nvPr/>
        </p:nvSpPr>
        <p:spPr>
          <a:xfrm rot="5400000">
            <a:off x="5893603" y="3393281"/>
            <a:ext cx="1643074" cy="1571636"/>
          </a:xfrm>
          <a:prstGeom prst="arc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9" name="Connecteur droit avec flèche 28"/>
          <p:cNvCxnSpPr/>
          <p:nvPr/>
        </p:nvCxnSpPr>
        <p:spPr>
          <a:xfrm flipV="1">
            <a:off x="1785918" y="4714884"/>
            <a:ext cx="5500726" cy="714380"/>
          </a:xfrm>
          <a:prstGeom prst="straightConnector1">
            <a:avLst/>
          </a:prstGeom>
          <a:ln w="4127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60" name="Object 12"/>
          <p:cNvGraphicFramePr>
            <a:graphicFrameLocks noChangeAspect="1"/>
          </p:cNvGraphicFramePr>
          <p:nvPr/>
        </p:nvGraphicFramePr>
        <p:xfrm>
          <a:off x="1085829" y="5072074"/>
          <a:ext cx="485775" cy="677863"/>
        </p:xfrm>
        <a:graphic>
          <a:graphicData uri="http://schemas.openxmlformats.org/presentationml/2006/ole">
            <p:oleObj spid="_x0000_s2060" name="Équation" r:id="rId13" imgW="126720" imgH="1774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Highlight Representation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4429124" y="2285992"/>
            <a:ext cx="4714876" cy="3810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Spline</a:t>
            </a:r>
            <a:r>
              <a:rPr lang="en-US" dirty="0" smtClean="0"/>
              <a:t> based </a:t>
            </a:r>
            <a:r>
              <a:rPr lang="en-US" b="1" dirty="0" smtClean="0">
                <a:solidFill>
                  <a:srgbClr val="FFC000"/>
                </a:solidFill>
              </a:rPr>
              <a:t>polar curve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Highlight boundary</a:t>
            </a:r>
          </a:p>
          <a:p>
            <a:pPr lvl="1"/>
            <a:r>
              <a:rPr lang="en-US" dirty="0" smtClean="0"/>
              <a:t>Distance field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C000"/>
                </a:solidFill>
              </a:rPr>
              <a:t>Shininess </a:t>
            </a:r>
            <a:r>
              <a:rPr lang="en-US" dirty="0" smtClean="0"/>
              <a:t>control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786446" y="2933703"/>
          <a:ext cx="1732573" cy="709611"/>
        </p:xfrm>
        <a:graphic>
          <a:graphicData uri="http://schemas.openxmlformats.org/presentationml/2006/ole">
            <p:oleObj spid="_x0000_s1027" name="Équation" r:id="rId4" imgW="495000" imgH="203040" progId="Equation.3">
              <p:embed/>
            </p:oleObj>
          </a:graphicData>
        </a:graphic>
      </p:graphicFrame>
      <p:pic>
        <p:nvPicPr>
          <p:cNvPr id="1031" name="Picture 7" descr="F:\Sbim08\images\distance-field-presentation-inv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57364"/>
            <a:ext cx="4508516" cy="45085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and Gradient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Highlight Representation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457200" y="1857364"/>
            <a:ext cx="8329642" cy="38100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Texture </a:t>
            </a:r>
          </a:p>
          <a:p>
            <a:pPr lvl="1"/>
            <a:r>
              <a:rPr lang="en-US" dirty="0" smtClean="0"/>
              <a:t>Defines the highlight intensity where</a:t>
            </a:r>
          </a:p>
          <a:p>
            <a:pPr lvl="1"/>
            <a:r>
              <a:rPr lang="en-US" dirty="0" smtClean="0"/>
              <a:t>Black </a:t>
            </a:r>
            <a:r>
              <a:rPr lang="en-US" dirty="0" err="1" smtClean="0"/>
              <a:t>texel</a:t>
            </a:r>
            <a:r>
              <a:rPr lang="en-US" dirty="0" smtClean="0"/>
              <a:t> =&gt; highlight intensity = 0 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Glossiness </a:t>
            </a:r>
            <a:r>
              <a:rPr lang="en-US" dirty="0" smtClean="0"/>
              <a:t>control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246841" y="2214554"/>
          <a:ext cx="2397125" cy="709613"/>
        </p:xfrm>
        <a:graphic>
          <a:graphicData uri="http://schemas.openxmlformats.org/presentationml/2006/ole">
            <p:oleObj spid="_x0000_s4098" name="Équation" r:id="rId4" imgW="685800" imgH="203040" progId="Equation.3">
              <p:embed/>
            </p:oleObj>
          </a:graphicData>
        </a:graphic>
      </p:graphicFrame>
      <p:pic>
        <p:nvPicPr>
          <p:cNvPr id="8" name="Image 7" descr="color-texture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12" y="3856793"/>
            <a:ext cx="2464093" cy="2500330"/>
          </a:xfrm>
          <a:prstGeom prst="rect">
            <a:avLst/>
          </a:prstGeom>
        </p:spPr>
      </p:pic>
      <p:pic>
        <p:nvPicPr>
          <p:cNvPr id="4099" name="Picture 3" descr="F:\Sbim08\color-texture3.pn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82206" y="3855958"/>
            <a:ext cx="2466000" cy="2502000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1571604" y="6396359"/>
            <a:ext cx="2188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Color Gradient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204466" y="6429396"/>
            <a:ext cx="2010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Color Texture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Image 11" descr="gradient-glossy.png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3855600"/>
            <a:ext cx="2502000" cy="2502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Complex Shape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Highlight Representation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457200" y="2285992"/>
            <a:ext cx="8329642" cy="12858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Two multiplicative layers to define the color texture:</a:t>
            </a:r>
          </a:p>
        </p:txBody>
      </p:sp>
      <p:pic>
        <p:nvPicPr>
          <p:cNvPr id="11" name="Picture 3" descr="F:\Sbim08\color-texture3.pn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429000"/>
            <a:ext cx="2500330" cy="2500330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1285852" y="6000768"/>
            <a:ext cx="2545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Highlight Color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F:\Sbim08\high-smiley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429000"/>
            <a:ext cx="2500330" cy="2500330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5143504" y="5929330"/>
            <a:ext cx="302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Highlight Intensity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4214810" y="4383953"/>
            <a:ext cx="596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×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Structures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Highlight Representation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857224" y="1714488"/>
            <a:ext cx="4757742" cy="3810000"/>
          </a:xfrm>
        </p:spPr>
        <p:txBody>
          <a:bodyPr>
            <a:normAutofit/>
          </a:bodyPr>
          <a:lstStyle/>
          <a:p>
            <a:r>
              <a:rPr lang="en-US" dirty="0" smtClean="0"/>
              <a:t>Polar Curve </a:t>
            </a:r>
          </a:p>
          <a:p>
            <a:pPr lvl="1"/>
            <a:r>
              <a:rPr lang="en-US" dirty="0" smtClean="0"/>
              <a:t>K control points</a:t>
            </a:r>
          </a:p>
          <a:p>
            <a:pPr lvl="1"/>
            <a:r>
              <a:rPr lang="en-US" dirty="0" smtClean="0"/>
              <a:t>Control point radius</a:t>
            </a:r>
          </a:p>
          <a:p>
            <a:pPr lvl="1"/>
            <a:r>
              <a:rPr lang="en-US" dirty="0" smtClean="0"/>
              <a:t>3D Texture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Color and Gradient</a:t>
            </a:r>
          </a:p>
          <a:p>
            <a:pPr lvl="1"/>
            <a:r>
              <a:rPr lang="en-US" dirty="0" smtClean="0"/>
              <a:t>One 2D texture per light key-direction</a:t>
            </a:r>
            <a:endParaRPr lang="en-US" dirty="0"/>
          </a:p>
        </p:txBody>
      </p:sp>
      <p:pic>
        <p:nvPicPr>
          <p:cNvPr id="51203" name="Picture 3" descr="F:\Sbim08\shape-tex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909634"/>
            <a:ext cx="3214710" cy="4305316"/>
          </a:xfrm>
          <a:prstGeom prst="rect">
            <a:avLst/>
          </a:prstGeom>
          <a:noFill/>
        </p:spPr>
      </p:pic>
      <p:cxnSp>
        <p:nvCxnSpPr>
          <p:cNvPr id="14" name="Connecteur droit avec flèche 13"/>
          <p:cNvCxnSpPr/>
          <p:nvPr/>
        </p:nvCxnSpPr>
        <p:spPr>
          <a:xfrm>
            <a:off x="5010152" y="2906550"/>
            <a:ext cx="1562112" cy="1236830"/>
          </a:xfrm>
          <a:prstGeom prst="straightConnector1">
            <a:avLst/>
          </a:prstGeom>
          <a:ln w="41275">
            <a:solidFill>
              <a:schemeClr val="accent2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7715272" y="5205429"/>
          <a:ext cx="1022350" cy="509587"/>
        </p:xfrm>
        <a:graphic>
          <a:graphicData uri="http://schemas.openxmlformats.org/presentationml/2006/ole">
            <p:oleObj spid="_x0000_s51204" name="Équation" r:id="rId5" imgW="355320" imgH="177480" progId="Equation.3">
              <p:embed/>
            </p:oleObj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 flipV="1">
            <a:off x="5000628" y="1643050"/>
            <a:ext cx="1785950" cy="1253976"/>
          </a:xfrm>
          <a:prstGeom prst="straightConnector1">
            <a:avLst/>
          </a:prstGeom>
          <a:ln w="41275">
            <a:solidFill>
              <a:schemeClr val="accent2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5000628" y="2906550"/>
            <a:ext cx="1500198" cy="665326"/>
          </a:xfrm>
          <a:prstGeom prst="straightConnector1">
            <a:avLst/>
          </a:prstGeom>
          <a:ln w="41275">
            <a:solidFill>
              <a:schemeClr val="accent2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16200000" flipH="1">
            <a:off x="4917998" y="2989180"/>
            <a:ext cx="1308268" cy="1143008"/>
          </a:xfrm>
          <a:prstGeom prst="straightConnector1">
            <a:avLst/>
          </a:prstGeom>
          <a:ln w="41275">
            <a:solidFill>
              <a:schemeClr val="accent2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H="1">
            <a:off x="4786314" y="3143248"/>
            <a:ext cx="1428760" cy="1000132"/>
          </a:xfrm>
          <a:prstGeom prst="straightConnector1">
            <a:avLst/>
          </a:prstGeom>
          <a:ln w="41275">
            <a:solidFill>
              <a:schemeClr val="accent2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 flipH="1" flipV="1">
            <a:off x="5715008" y="4286256"/>
            <a:ext cx="1357322" cy="1214446"/>
          </a:xfrm>
          <a:prstGeom prst="straightConnector1">
            <a:avLst/>
          </a:prstGeom>
          <a:ln w="41275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4357686" y="2571744"/>
          <a:ext cx="547687" cy="655637"/>
        </p:xfrm>
        <a:graphic>
          <a:graphicData uri="http://schemas.openxmlformats.org/presentationml/2006/ole">
            <p:oleObj spid="_x0000_s51205" name="Équation" r:id="rId6" imgW="190440" imgH="228600" progId="Equation.3">
              <p:embed/>
            </p:oleObj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7975600" y="2643182"/>
          <a:ext cx="1168400" cy="509587"/>
        </p:xfrm>
        <a:graphic>
          <a:graphicData uri="http://schemas.openxmlformats.org/presentationml/2006/ole">
            <p:oleObj spid="_x0000_s51206" name="Équation" r:id="rId7" imgW="406080" imgH="177480" progId="Equation.3">
              <p:embed/>
            </p:oleObj>
          </a:graphicData>
        </a:graphic>
      </p:graphicFrame>
      <p:sp>
        <p:nvSpPr>
          <p:cNvPr id="28" name="ZoneTexte 27"/>
          <p:cNvSpPr txBox="1"/>
          <p:nvPr/>
        </p:nvSpPr>
        <p:spPr>
          <a:xfrm>
            <a:off x="4643438" y="5643578"/>
            <a:ext cx="25408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 smtClean="0">
                <a:latin typeface="Arial" pitchFamily="34" charset="0"/>
                <a:cs typeface="Arial" pitchFamily="34" charset="0"/>
              </a:rPr>
              <a:t>Spherical Triangle</a:t>
            </a:r>
            <a:endParaRPr lang="en-US" sz="23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View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  <p:pic>
        <p:nvPicPr>
          <p:cNvPr id="14" name="Espace réservé du contenu 13" descr="ui-main-view-crop2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43042" y="1928802"/>
            <a:ext cx="6175911" cy="4822353"/>
          </a:xfrm>
        </p:spPr>
      </p:pic>
      <p:grpSp>
        <p:nvGrpSpPr>
          <p:cNvPr id="40" name="Groupe 39"/>
          <p:cNvGrpSpPr/>
          <p:nvPr/>
        </p:nvGrpSpPr>
        <p:grpSpPr>
          <a:xfrm>
            <a:off x="1928794" y="2107709"/>
            <a:ext cx="5857916" cy="2902699"/>
            <a:chOff x="2285984" y="2214554"/>
            <a:chExt cx="5857916" cy="2902699"/>
          </a:xfrm>
        </p:grpSpPr>
        <p:sp>
          <p:nvSpPr>
            <p:cNvPr id="24" name="Rectangle 23"/>
            <p:cNvSpPr/>
            <p:nvPr/>
          </p:nvSpPr>
          <p:spPr>
            <a:xfrm>
              <a:off x="6072198" y="2214554"/>
              <a:ext cx="1071570" cy="121444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onnecteur droit 24"/>
            <p:cNvCxnSpPr/>
            <p:nvPr/>
          </p:nvCxnSpPr>
          <p:spPr>
            <a:xfrm rot="5400000">
              <a:off x="6215868" y="3856834"/>
              <a:ext cx="857256" cy="15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2285984" y="4286256"/>
              <a:ext cx="5857916" cy="830997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 Black" pitchFamily="34" charset="0"/>
                </a:rPr>
                <a:t>Highlight gradient and color</a:t>
              </a:r>
            </a:p>
            <a:p>
              <a:r>
                <a:rPr lang="en-US" sz="2400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Painting and Gradient editing</a:t>
              </a:r>
              <a:endPara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1928794" y="2107709"/>
            <a:ext cx="5857916" cy="2902699"/>
            <a:chOff x="2285984" y="2214554"/>
            <a:chExt cx="5857916" cy="2902699"/>
          </a:xfrm>
        </p:grpSpPr>
        <p:cxnSp>
          <p:nvCxnSpPr>
            <p:cNvPr id="26" name="Connecteur droit 25"/>
            <p:cNvCxnSpPr/>
            <p:nvPr/>
          </p:nvCxnSpPr>
          <p:spPr>
            <a:xfrm rot="5400000">
              <a:off x="7216000" y="3856834"/>
              <a:ext cx="857256" cy="158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7072330" y="2214554"/>
              <a:ext cx="1071570" cy="121444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285984" y="4286256"/>
              <a:ext cx="5857916" cy="830997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 Black" pitchFamily="34" charset="0"/>
                </a:rPr>
                <a:t>Highlight on the sketching plane</a:t>
              </a:r>
            </a:p>
            <a:p>
              <a:r>
                <a:rPr lang="en-US" sz="2400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Editing by painting</a:t>
              </a:r>
              <a:endPara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1928794" y="2107709"/>
            <a:ext cx="5857916" cy="2902699"/>
            <a:chOff x="2285984" y="2214554"/>
            <a:chExt cx="5857916" cy="2902699"/>
          </a:xfrm>
        </p:grpSpPr>
        <p:sp>
          <p:nvSpPr>
            <p:cNvPr id="15" name="Rectangle 14"/>
            <p:cNvSpPr/>
            <p:nvPr/>
          </p:nvSpPr>
          <p:spPr>
            <a:xfrm>
              <a:off x="5000628" y="2214554"/>
              <a:ext cx="1071570" cy="121444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onnecteur droit 21"/>
            <p:cNvCxnSpPr/>
            <p:nvPr/>
          </p:nvCxnSpPr>
          <p:spPr>
            <a:xfrm rot="5400000">
              <a:off x="5144287" y="3856845"/>
              <a:ext cx="857256" cy="156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2285984" y="4286256"/>
              <a:ext cx="5857916" cy="830997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 Black" pitchFamily="34" charset="0"/>
                </a:rPr>
                <a:t>Highlight main Shape</a:t>
              </a:r>
            </a:p>
            <a:p>
              <a:r>
                <a:rPr lang="en-US" sz="2400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Curve Sketching</a:t>
              </a:r>
              <a:endPara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1928794" y="4179411"/>
            <a:ext cx="5929354" cy="2571744"/>
            <a:chOff x="2285984" y="4286256"/>
            <a:chExt cx="5929354" cy="2571744"/>
          </a:xfrm>
        </p:grpSpPr>
        <p:sp>
          <p:nvSpPr>
            <p:cNvPr id="36" name="ZoneTexte 35"/>
            <p:cNvSpPr txBox="1"/>
            <p:nvPr/>
          </p:nvSpPr>
          <p:spPr>
            <a:xfrm>
              <a:off x="2285984" y="4286256"/>
              <a:ext cx="5857916" cy="1200329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latin typeface="Arial Black" pitchFamily="34" charset="0"/>
                </a:rPr>
                <a:t>Light key-direction</a:t>
              </a:r>
            </a:p>
            <a:p>
              <a:r>
                <a:rPr lang="en-US" sz="2400" dirty="0" smtClean="0">
                  <a:solidFill>
                    <a:schemeClr val="bg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Feedback on the currently selected light direction</a:t>
              </a:r>
              <a:endParaRPr lang="en-US" dirty="0">
                <a:solidFill>
                  <a:schemeClr val="bg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929454" y="5572140"/>
              <a:ext cx="1285884" cy="128586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5571338" y="5501496"/>
              <a:ext cx="1358116" cy="786612"/>
              <a:chOff x="5571338" y="5501496"/>
              <a:chExt cx="1358116" cy="786612"/>
            </a:xfrm>
          </p:grpSpPr>
          <p:cxnSp>
            <p:nvCxnSpPr>
              <p:cNvPr id="47" name="Connecteur droit 46"/>
              <p:cNvCxnSpPr/>
              <p:nvPr/>
            </p:nvCxnSpPr>
            <p:spPr>
              <a:xfrm rot="5400000">
                <a:off x="5179223" y="5893611"/>
                <a:ext cx="785818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48"/>
              <p:cNvCxnSpPr/>
              <p:nvPr/>
            </p:nvCxnSpPr>
            <p:spPr>
              <a:xfrm>
                <a:off x="5572132" y="6286520"/>
                <a:ext cx="1357322" cy="158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 Modeling Features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results-edition-cut2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81119" y="1928802"/>
            <a:ext cx="6381763" cy="4786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key-directions with same shape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9" name="result-key-directions-cut3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80600" y="1929600"/>
            <a:ext cx="6382800" cy="478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Bitmap Deformation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5" name="results-bitmap-cut2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80600" y="1857364"/>
            <a:ext cx="6382800" cy="478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key-directions with different shape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19" y="2285993"/>
            <a:ext cx="8559017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2103124"/>
            <a:ext cx="4000528" cy="211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399634"/>
            <a:ext cx="4000528" cy="217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Accolade fermante 17"/>
          <p:cNvSpPr/>
          <p:nvPr/>
        </p:nvSpPr>
        <p:spPr>
          <a:xfrm>
            <a:off x="4572000" y="2143116"/>
            <a:ext cx="571504" cy="2000264"/>
          </a:xfrm>
          <a:prstGeom prst="rightBrace">
            <a:avLst/>
          </a:prstGeom>
          <a:noFill/>
          <a:ln w="38100">
            <a:solidFill>
              <a:srgbClr val="09E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ZoneTexte 18"/>
          <p:cNvSpPr txBox="1"/>
          <p:nvPr/>
        </p:nvSpPr>
        <p:spPr>
          <a:xfrm>
            <a:off x="5214942" y="2957452"/>
            <a:ext cx="3776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Normal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Incidence Configuration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ccolade fermante 19"/>
          <p:cNvSpPr/>
          <p:nvPr/>
        </p:nvSpPr>
        <p:spPr>
          <a:xfrm>
            <a:off x="4581218" y="4500570"/>
            <a:ext cx="571504" cy="2000264"/>
          </a:xfrm>
          <a:prstGeom prst="rightBrace">
            <a:avLst/>
          </a:prstGeom>
          <a:noFill/>
          <a:ln w="38100">
            <a:solidFill>
              <a:srgbClr val="09E2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ZoneTexte 20"/>
          <p:cNvSpPr txBox="1"/>
          <p:nvPr/>
        </p:nvSpPr>
        <p:spPr>
          <a:xfrm>
            <a:off x="5224160" y="5314906"/>
            <a:ext cx="3847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Grazing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Incidence Configuration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Highlights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Important for the final </a:t>
            </a:r>
            <a:r>
              <a:rPr lang="en-US" b="1" dirty="0" smtClean="0">
                <a:solidFill>
                  <a:srgbClr val="FFC000"/>
                </a:solidFill>
              </a:rPr>
              <a:t>appearance</a:t>
            </a:r>
          </a:p>
          <a:p>
            <a:endParaRPr lang="en-US" dirty="0" smtClean="0"/>
          </a:p>
          <a:p>
            <a:r>
              <a:rPr lang="en-US" dirty="0" smtClean="0"/>
              <a:t>Local function of </a:t>
            </a:r>
            <a:r>
              <a:rPr lang="en-US" b="1" dirty="0" smtClean="0">
                <a:solidFill>
                  <a:srgbClr val="FFC000"/>
                </a:solidFill>
              </a:rPr>
              <a:t>view and light</a:t>
            </a:r>
            <a:r>
              <a:rPr lang="en-US" b="1" dirty="0" smtClean="0"/>
              <a:t> </a:t>
            </a:r>
            <a:r>
              <a:rPr lang="en-US" dirty="0" smtClean="0"/>
              <a:t>direction: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range of effects</a:t>
            </a:r>
          </a:p>
        </p:txBody>
      </p:sp>
      <p:graphicFrame>
        <p:nvGraphicFramePr>
          <p:cNvPr id="7169" name="Object 1"/>
          <p:cNvGraphicFramePr>
            <a:graphicFrameLocks noChangeAspect="1"/>
          </p:cNvGraphicFramePr>
          <p:nvPr/>
        </p:nvGraphicFramePr>
        <p:xfrm>
          <a:off x="3683794" y="3933834"/>
          <a:ext cx="1776412" cy="709612"/>
        </p:xfrm>
        <a:graphic>
          <a:graphicData uri="http://schemas.openxmlformats.org/presentationml/2006/ole">
            <p:oleObj spid="_x0000_s7169" name="Équation" r:id="rId4" imgW="50796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Conclusion 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System for </a:t>
            </a:r>
            <a:r>
              <a:rPr lang="en-US" b="1" dirty="0" smtClean="0">
                <a:solidFill>
                  <a:srgbClr val="FFC000"/>
                </a:solidFill>
              </a:rPr>
              <a:t>highlight design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Painting and sketching </a:t>
            </a:r>
            <a:r>
              <a:rPr lang="en-US" dirty="0" smtClean="0"/>
              <a:t>metaphors</a:t>
            </a:r>
          </a:p>
          <a:p>
            <a:r>
              <a:rPr lang="en-US" dirty="0" smtClean="0"/>
              <a:t>Highlight</a:t>
            </a:r>
          </a:p>
          <a:p>
            <a:pPr lvl="1"/>
            <a:r>
              <a:rPr lang="en-US" dirty="0" smtClean="0"/>
              <a:t>Shape : Polar Curve</a:t>
            </a:r>
          </a:p>
          <a:p>
            <a:pPr lvl="1"/>
            <a:r>
              <a:rPr lang="en-US" dirty="0" smtClean="0"/>
              <a:t>Color and Gradients : 2D Texture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Real Time</a:t>
            </a:r>
            <a:r>
              <a:rPr lang="en-US" dirty="0" smtClean="0"/>
              <a:t> solution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Large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C000"/>
                </a:solidFill>
              </a:rPr>
              <a:t>variety</a:t>
            </a:r>
            <a:r>
              <a:rPr lang="en-US" dirty="0" smtClean="0"/>
              <a:t> of highlights </a:t>
            </a:r>
          </a:p>
          <a:p>
            <a:r>
              <a:rPr lang="en-US" dirty="0" smtClean="0"/>
              <a:t>More </a:t>
            </a:r>
            <a:r>
              <a:rPr lang="en-US" b="1" dirty="0" smtClean="0">
                <a:solidFill>
                  <a:srgbClr val="FFC000"/>
                </a:solidFill>
              </a:rPr>
              <a:t>intuitive</a:t>
            </a:r>
            <a:r>
              <a:rPr lang="en-US" dirty="0" smtClean="0"/>
              <a:t> than previous approaches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Limitations and Future Work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Color textures Interpolation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Morphing interpolation</a:t>
            </a:r>
          </a:p>
          <a:p>
            <a:pPr lvl="1">
              <a:buFont typeface="Wingdings" pitchFamily="2" charset="2"/>
              <a:buChar char="Ø"/>
            </a:pPr>
            <a:endParaRPr lang="en-US" dirty="0" smtClean="0"/>
          </a:p>
          <a:p>
            <a:r>
              <a:rPr lang="en-US" dirty="0" smtClean="0"/>
              <a:t>Strong normal variations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Strong highlight variations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Spatially varying highlight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Geometry dependent highlight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Painting in a plane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Deformations on 3D object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smtClean="0"/>
              <a:t>Easier to paint on 3D object directly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and Future Work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physically correct</a:t>
            </a:r>
          </a:p>
          <a:p>
            <a:pPr lvl="1"/>
            <a:r>
              <a:rPr lang="en-US" dirty="0" smtClean="0"/>
              <a:t>If needed : normalization</a:t>
            </a:r>
          </a:p>
          <a:p>
            <a:endParaRPr lang="en-US" dirty="0" smtClean="0"/>
          </a:p>
          <a:p>
            <a:r>
              <a:rPr lang="en-US" dirty="0" smtClean="0"/>
              <a:t>Extension to complex illumination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Spatial tools to clone and position highlight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32770" name="Picture 2" descr="F:\Sbim08\images\multiple-config-bitang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6"/>
            <a:ext cx="2714644" cy="2714644"/>
          </a:xfrm>
          <a:prstGeom prst="rect">
            <a:avLst/>
          </a:prstGeom>
          <a:noFill/>
        </p:spPr>
      </p:pic>
      <p:pic>
        <p:nvPicPr>
          <p:cNvPr id="32771" name="Picture 3" descr="F:\Sbim08\images\sphere-whighlight-windo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2714620"/>
            <a:ext cx="2714644" cy="2740254"/>
          </a:xfrm>
          <a:prstGeom prst="rect">
            <a:avLst/>
          </a:prstGeom>
          <a:noFill/>
        </p:spPr>
      </p:pic>
      <p:pic>
        <p:nvPicPr>
          <p:cNvPr id="32772" name="Picture 4" descr="F:\Sbim08\images\filligree-normal-configuration2-h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929066"/>
            <a:ext cx="2643206" cy="27137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Our Method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Highlight = Function of light and view direction :</a:t>
            </a:r>
          </a:p>
          <a:p>
            <a:pPr lvl="1">
              <a:buNone/>
            </a:pPr>
            <a:endParaRPr lang="en-US" dirty="0" smtClean="0"/>
          </a:p>
          <a:p>
            <a:pPr marL="550926" indent="-514350"/>
            <a:r>
              <a:rPr lang="en-US" dirty="0" smtClean="0"/>
              <a:t>Main idea:</a:t>
            </a:r>
          </a:p>
          <a:p>
            <a:pPr marL="852678" lvl="1" indent="-514350"/>
            <a:r>
              <a:rPr lang="en-US" dirty="0" smtClean="0"/>
              <a:t>For a chosen L: </a:t>
            </a:r>
          </a:p>
          <a:p>
            <a:pPr marL="1136142" lvl="2" indent="-514350"/>
            <a:r>
              <a:rPr lang="en-US" dirty="0" smtClean="0"/>
              <a:t>Light key-direction</a:t>
            </a:r>
          </a:p>
          <a:p>
            <a:pPr marL="1136142" lvl="2" indent="-514350"/>
            <a:r>
              <a:rPr lang="en-US" dirty="0" smtClean="0"/>
              <a:t>User </a:t>
            </a:r>
            <a:r>
              <a:rPr lang="en-US" dirty="0" smtClean="0">
                <a:solidFill>
                  <a:srgbClr val="FFC000"/>
                </a:solidFill>
              </a:rPr>
              <a:t>sketches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C000"/>
                </a:solidFill>
              </a:rPr>
              <a:t>paints</a:t>
            </a:r>
            <a:r>
              <a:rPr lang="en-US" dirty="0" smtClean="0"/>
              <a:t> highlight</a:t>
            </a:r>
          </a:p>
          <a:p>
            <a:pPr marL="1136142" lvl="2" indent="-514350"/>
            <a:r>
              <a:rPr lang="en-US" dirty="0" smtClean="0"/>
              <a:t>Sketching Plane</a:t>
            </a:r>
          </a:p>
          <a:p>
            <a:pPr marL="852678" lvl="1" indent="-514350"/>
            <a:r>
              <a:rPr lang="en-US" dirty="0" smtClean="0"/>
              <a:t>For others : let the system </a:t>
            </a:r>
            <a:r>
              <a:rPr lang="en-US" dirty="0" smtClean="0">
                <a:solidFill>
                  <a:srgbClr val="FFC000"/>
                </a:solidFill>
              </a:rPr>
              <a:t>interpolate</a:t>
            </a:r>
            <a:r>
              <a:rPr lang="en-US" dirty="0" smtClean="0"/>
              <a:t> the result</a:t>
            </a:r>
          </a:p>
          <a:p>
            <a:pPr marL="1136142" lvl="2" indent="-514350"/>
            <a:endParaRPr lang="en-US" dirty="0" smtClean="0"/>
          </a:p>
          <a:p>
            <a:pPr marL="852678" lvl="1" indent="-514350">
              <a:buNone/>
            </a:pPr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295785" y="2862263"/>
          <a:ext cx="1776413" cy="709613"/>
        </p:xfrm>
        <a:graphic>
          <a:graphicData uri="http://schemas.openxmlformats.org/presentationml/2006/ole">
            <p:oleObj spid="_x0000_s3074" name="Équation" r:id="rId4" imgW="507960" imgH="203040" progId="Equation.3">
              <p:embed/>
            </p:oleObj>
          </a:graphicData>
        </a:graphic>
      </p:graphicFrame>
      <p:pic>
        <p:nvPicPr>
          <p:cNvPr id="6" name="Picture 7" descr="F:\Sbim08\images\multiple-config-tangent-h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85728"/>
            <a:ext cx="1857388" cy="1857388"/>
          </a:xfrm>
          <a:prstGeom prst="rect">
            <a:avLst/>
          </a:prstGeom>
          <a:noFill/>
        </p:spPr>
      </p:pic>
      <p:pic>
        <p:nvPicPr>
          <p:cNvPr id="7" name="Picture 8" descr="F:\Sbim08\images\multiple-config-normal-h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285728"/>
            <a:ext cx="1857388" cy="1857388"/>
          </a:xfrm>
          <a:prstGeom prst="rect">
            <a:avLst/>
          </a:prstGeom>
          <a:noFill/>
        </p:spPr>
      </p:pic>
      <p:pic>
        <p:nvPicPr>
          <p:cNvPr id="10" name="Picture 10" descr="F:\Sbim08\images\multiple-config-bitangent-h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528" y="287212"/>
            <a:ext cx="1857600" cy="18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lèche droite 25"/>
          <p:cNvSpPr/>
          <p:nvPr/>
        </p:nvSpPr>
        <p:spPr>
          <a:xfrm>
            <a:off x="285720" y="5730450"/>
            <a:ext cx="850112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 Classification</a:t>
            </a:r>
            <a:endParaRPr lang="en-US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9" name="Double flèche horizontale 8"/>
          <p:cNvSpPr/>
          <p:nvPr/>
        </p:nvSpPr>
        <p:spPr>
          <a:xfrm>
            <a:off x="285720" y="2357430"/>
            <a:ext cx="8501122" cy="484632"/>
          </a:xfrm>
          <a:prstGeom prst="left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/>
          <p:cNvSpPr txBox="1"/>
          <p:nvPr/>
        </p:nvSpPr>
        <p:spPr>
          <a:xfrm>
            <a:off x="78678" y="1928802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Realistic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73461" y="1928802"/>
            <a:ext cx="107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NPR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2357486" y="2714620"/>
            <a:ext cx="207170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[Ward 92]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-2000296" y="4071942"/>
            <a:ext cx="178644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Anjyo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06]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464711" y="1967203"/>
            <a:ext cx="2214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Plausible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-2357486" y="3357562"/>
            <a:ext cx="22145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Ashikhmin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00]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858149" y="2895897"/>
            <a:ext cx="1438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Stylized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-285784" y="2894400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Physic-based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14282" y="6039169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None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572396" y="6039169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Complete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-2571800" y="4643446"/>
            <a:ext cx="2214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User</a:t>
            </a: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Control</a:t>
            </a:r>
            <a:endParaRPr 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 descr="ash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3352087"/>
            <a:ext cx="1810476" cy="1810474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470130" y="3357562"/>
            <a:ext cx="1561726" cy="17848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17" name="Picture 12" descr="ashik_st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71371" y="3353002"/>
            <a:ext cx="1861200" cy="1815337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34817" name="Picture 1" descr="F:\Sbim08\images\brdf-shop-h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00237" y="3357171"/>
            <a:ext cx="1875712" cy="179862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  <p:sp>
        <p:nvSpPr>
          <p:cNvPr id="27" name="Titre 3"/>
          <p:cNvSpPr txBox="1">
            <a:spLocks/>
          </p:cNvSpPr>
          <p:nvPr/>
        </p:nvSpPr>
        <p:spPr>
          <a:xfrm>
            <a:off x="385762" y="5270518"/>
            <a:ext cx="8329642" cy="730250"/>
          </a:xfrm>
          <a:prstGeom prst="rect">
            <a:avLst/>
          </a:prstGeom>
        </p:spPr>
        <p:txBody>
          <a:bodyPr vert="horz" lIns="45720" tIns="0" rIns="45720" bIns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User Control Friendliness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28" name="Double flèche verticale 27"/>
          <p:cNvSpPr/>
          <p:nvPr/>
        </p:nvSpPr>
        <p:spPr>
          <a:xfrm>
            <a:off x="5578107" y="2143116"/>
            <a:ext cx="484632" cy="4429156"/>
          </a:xfrm>
          <a:prstGeom prst="up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ZoneTexte 28"/>
          <p:cNvSpPr txBox="1"/>
          <p:nvPr/>
        </p:nvSpPr>
        <p:spPr>
          <a:xfrm>
            <a:off x="2571736" y="3857628"/>
            <a:ext cx="3081293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cap="smal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en-US" sz="2400" cap="smal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small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APPROACH</a:t>
            </a:r>
            <a:endParaRPr lang="en-US" sz="2800" cap="small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348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348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18056 -0.14189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" y="-7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0.05886 -0.1423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" y="-71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-0.04254 -0.14166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" y="-7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7407E-6 L -0.08733 -0.14074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" y="-7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1" grpId="0"/>
      <p:bldP spid="14" grpId="0"/>
      <p:bldP spid="19" grpId="0"/>
      <p:bldP spid="20" grpId="0"/>
      <p:bldP spid="23" grpId="0"/>
      <p:bldP spid="24" grpId="0"/>
      <p:bldP spid="27" grpId="0"/>
      <p:bldP spid="28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80" name="Object 12"/>
          <p:cNvGraphicFramePr>
            <a:graphicFrameLocks noChangeAspect="1"/>
          </p:cNvGraphicFramePr>
          <p:nvPr/>
        </p:nvGraphicFramePr>
        <p:xfrm>
          <a:off x="10296697" y="9412948"/>
          <a:ext cx="366712" cy="427038"/>
        </p:xfrm>
        <a:graphic>
          <a:graphicData uri="http://schemas.openxmlformats.org/presentationml/2006/ole">
            <p:oleObj spid="_x0000_s32780" name="Équation" r:id="rId4" imgW="152280" imgH="177480" progId="Equation.3">
              <p:embed/>
            </p:oleObj>
          </a:graphicData>
        </a:graphic>
      </p:graphicFrame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857364"/>
            <a:ext cx="8329642" cy="1500198"/>
          </a:xfrm>
        </p:spPr>
        <p:txBody>
          <a:bodyPr>
            <a:normAutofit/>
          </a:bodyPr>
          <a:lstStyle/>
          <a:p>
            <a:r>
              <a:rPr lang="en-US" dirty="0" smtClean="0"/>
              <a:t>Local</a:t>
            </a:r>
          </a:p>
          <a:p>
            <a:pPr marL="420624" lvl="1" indent="-384048">
              <a:buSzPct val="80000"/>
              <a:buFont typeface="Wingdings 2"/>
              <a:buChar char=""/>
            </a:pPr>
            <a:r>
              <a:rPr lang="en-US" dirty="0" smtClean="0"/>
              <a:t>Complex 4D Function</a:t>
            </a:r>
          </a:p>
          <a:p>
            <a:pPr lvl="1"/>
            <a:r>
              <a:rPr lang="en-US" dirty="0" smtClean="0">
                <a:solidFill>
                  <a:srgbClr val="09E2E7"/>
                </a:solidFill>
              </a:rPr>
              <a:t>View</a:t>
            </a:r>
            <a:r>
              <a:rPr lang="en-US" dirty="0" smtClean="0"/>
              <a:t> (    ) and </a:t>
            </a:r>
            <a:r>
              <a:rPr lang="en-US" dirty="0" smtClean="0">
                <a:solidFill>
                  <a:srgbClr val="FFC000"/>
                </a:solidFill>
              </a:rPr>
              <a:t>Light</a:t>
            </a:r>
            <a:r>
              <a:rPr lang="en-US" dirty="0" smtClean="0"/>
              <a:t> (    ) dependent</a:t>
            </a:r>
          </a:p>
        </p:txBody>
      </p:sp>
      <p:graphicFrame>
        <p:nvGraphicFramePr>
          <p:cNvPr id="32774" name="Object 6"/>
          <p:cNvGraphicFramePr>
            <a:graphicFrameLocks noChangeAspect="1"/>
          </p:cNvGraphicFramePr>
          <p:nvPr/>
        </p:nvGraphicFramePr>
        <p:xfrm>
          <a:off x="2071670" y="2859087"/>
          <a:ext cx="367197" cy="427037"/>
        </p:xfrm>
        <a:graphic>
          <a:graphicData uri="http://schemas.openxmlformats.org/presentationml/2006/ole">
            <p:oleObj spid="_x0000_s32774" name="Équation" r:id="rId5" imgW="152280" imgH="177480" progId="Equation.3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Highlight Function</a:t>
            </a:r>
            <a:endParaRPr lang="en-US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graphicFrame>
        <p:nvGraphicFramePr>
          <p:cNvPr id="32778" name="Object 10"/>
          <p:cNvGraphicFramePr>
            <a:graphicFrameLocks noChangeAspect="1"/>
          </p:cNvGraphicFramePr>
          <p:nvPr/>
        </p:nvGraphicFramePr>
        <p:xfrm>
          <a:off x="4071934" y="2817811"/>
          <a:ext cx="336550" cy="396875"/>
        </p:xfrm>
        <a:graphic>
          <a:graphicData uri="http://schemas.openxmlformats.org/presentationml/2006/ole">
            <p:oleObj spid="_x0000_s32778" name="Équation" r:id="rId6" imgW="139680" imgH="164880" progId="Equation.3">
              <p:embed/>
            </p:oleObj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9725193" y="10267430"/>
          <a:ext cx="389713" cy="500066"/>
        </p:xfrm>
        <a:graphic>
          <a:graphicData uri="http://schemas.openxmlformats.org/presentationml/2006/ole">
            <p:oleObj spid="_x0000_s32773" name="Équation" r:id="rId7" imgW="177480" imgH="228600" progId="Equation.3">
              <p:embed/>
            </p:oleObj>
          </a:graphicData>
        </a:graphic>
      </p:graphicFrame>
      <p:cxnSp>
        <p:nvCxnSpPr>
          <p:cNvPr id="10" name="Connecteur droit avec flèche 9"/>
          <p:cNvCxnSpPr/>
          <p:nvPr/>
        </p:nvCxnSpPr>
        <p:spPr>
          <a:xfrm rot="5400000" flipH="1" flipV="1">
            <a:off x="11082515" y="9910240"/>
            <a:ext cx="1571636" cy="42862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rot="6600000" flipH="1" flipV="1">
            <a:off x="11338356" y="10027206"/>
            <a:ext cx="1571636" cy="42862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rot="7800000" flipH="1" flipV="1">
            <a:off x="11546577" y="10240960"/>
            <a:ext cx="1571636" cy="42862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rot="9600000" flipH="1" flipV="1">
            <a:off x="11689890" y="10654531"/>
            <a:ext cx="1571636" cy="42862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600000" flipH="1" flipV="1">
            <a:off x="10137631" y="10347424"/>
            <a:ext cx="1571636" cy="42862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H="1" flipV="1">
            <a:off x="10091470" y="10499824"/>
            <a:ext cx="1571636" cy="42862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rot="3000000" flipH="1" flipV="1">
            <a:off x="10537358" y="9956328"/>
            <a:ext cx="1571636" cy="42862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rot="4200000" flipH="1" flipV="1">
            <a:off x="10826674" y="9884330"/>
            <a:ext cx="1571636" cy="428628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rot="1800000" flipH="1" flipV="1">
            <a:off x="10298574" y="10062897"/>
            <a:ext cx="1571636" cy="428628"/>
          </a:xfrm>
          <a:prstGeom prst="straightConnector1">
            <a:avLst/>
          </a:prstGeom>
          <a:ln w="57150">
            <a:solidFill>
              <a:srgbClr val="09E2E7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6" name="Picture 3" descr="F:\Sbim08\images-animation\highlight-function-explained-0-invc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72264" y="7572404"/>
            <a:ext cx="7958238" cy="4431930"/>
          </a:xfrm>
          <a:prstGeom prst="rect">
            <a:avLst/>
          </a:prstGeom>
          <a:noFill/>
        </p:spPr>
      </p:pic>
      <p:graphicFrame>
        <p:nvGraphicFramePr>
          <p:cNvPr id="32787" name="Object 19"/>
          <p:cNvGraphicFramePr>
            <a:graphicFrameLocks noChangeAspect="1"/>
          </p:cNvGraphicFramePr>
          <p:nvPr/>
        </p:nvGraphicFramePr>
        <p:xfrm>
          <a:off x="11644362" y="7858156"/>
          <a:ext cx="550862" cy="641350"/>
        </p:xfrm>
        <a:graphic>
          <a:graphicData uri="http://schemas.openxmlformats.org/presentationml/2006/ole">
            <p:oleObj spid="_x0000_s32787" name="Équation" r:id="rId9" imgW="152280" imgH="177480" progId="Equation.3">
              <p:embed/>
            </p:oleObj>
          </a:graphicData>
        </a:graphic>
      </p:graphicFrame>
      <p:graphicFrame>
        <p:nvGraphicFramePr>
          <p:cNvPr id="32788" name="Object 20"/>
          <p:cNvGraphicFramePr>
            <a:graphicFrameLocks noChangeAspect="1"/>
          </p:cNvGraphicFramePr>
          <p:nvPr/>
        </p:nvGraphicFramePr>
        <p:xfrm>
          <a:off x="8710645" y="4333886"/>
          <a:ext cx="504825" cy="595312"/>
        </p:xfrm>
        <a:graphic>
          <a:graphicData uri="http://schemas.openxmlformats.org/presentationml/2006/ole">
            <p:oleObj spid="_x0000_s32788" name="Équation" r:id="rId10" imgW="139680" imgH="164880" progId="Equation.3">
              <p:embed/>
            </p:oleObj>
          </a:graphicData>
        </a:graphic>
      </p:graphicFrame>
      <p:pic>
        <p:nvPicPr>
          <p:cNvPr id="32784" name="Picture 16" descr="F:\Sbim08\images-animation\highlight-crop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76699" y="3680190"/>
            <a:ext cx="4338706" cy="3106396"/>
          </a:xfrm>
          <a:prstGeom prst="rect">
            <a:avLst/>
          </a:prstGeom>
          <a:noFill/>
        </p:spPr>
      </p:pic>
      <p:graphicFrame>
        <p:nvGraphicFramePr>
          <p:cNvPr id="32786" name="Object 18"/>
          <p:cNvGraphicFramePr>
            <a:graphicFrameLocks noChangeAspect="1"/>
          </p:cNvGraphicFramePr>
          <p:nvPr/>
        </p:nvGraphicFramePr>
        <p:xfrm>
          <a:off x="4367192" y="3429000"/>
          <a:ext cx="550752" cy="641352"/>
        </p:xfrm>
        <a:graphic>
          <a:graphicData uri="http://schemas.openxmlformats.org/presentationml/2006/ole">
            <p:oleObj spid="_x0000_s32786" name="Équation" r:id="rId12" imgW="152280" imgH="177480" progId="Equation.3">
              <p:embed/>
            </p:oleObj>
          </a:graphicData>
        </a:graphic>
      </p:graphicFrame>
      <p:pic>
        <p:nvPicPr>
          <p:cNvPr id="32782" name="Picture 14" descr="F:\Sbim08\images-animation\sketch-plane-lobe-crop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86314" y="3857628"/>
            <a:ext cx="1773238" cy="1865312"/>
          </a:xfrm>
          <a:prstGeom prst="rect">
            <a:avLst/>
          </a:prstGeom>
          <a:noFill/>
        </p:spPr>
      </p:pic>
      <p:cxnSp>
        <p:nvCxnSpPr>
          <p:cNvPr id="45" name="Connecteur droit avec flèche 44"/>
          <p:cNvCxnSpPr/>
          <p:nvPr/>
        </p:nvCxnSpPr>
        <p:spPr>
          <a:xfrm rot="16200000" flipV="1">
            <a:off x="4959781" y="4098775"/>
            <a:ext cx="1657088" cy="1575393"/>
          </a:xfrm>
          <a:prstGeom prst="straightConnector1">
            <a:avLst/>
          </a:prstGeom>
          <a:ln w="57150">
            <a:solidFill>
              <a:srgbClr val="09E2E7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/>
          <p:nvPr/>
        </p:nvCxnSpPr>
        <p:spPr>
          <a:xfrm rot="15600000" flipV="1">
            <a:off x="4805937" y="4236985"/>
            <a:ext cx="1657088" cy="1575393"/>
          </a:xfrm>
          <a:prstGeom prst="straightConnector1">
            <a:avLst/>
          </a:prstGeom>
          <a:ln w="57150">
            <a:solidFill>
              <a:srgbClr val="09E2E7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rot="16800000" flipV="1">
            <a:off x="5109867" y="3974580"/>
            <a:ext cx="1657088" cy="1575393"/>
          </a:xfrm>
          <a:prstGeom prst="straightConnector1">
            <a:avLst/>
          </a:prstGeom>
          <a:ln w="57150">
            <a:solidFill>
              <a:srgbClr val="09E2E7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rot="18000000" flipV="1">
            <a:off x="5482836" y="3815931"/>
            <a:ext cx="1657088" cy="1575393"/>
          </a:xfrm>
          <a:prstGeom prst="straightConnector1">
            <a:avLst/>
          </a:prstGeom>
          <a:ln w="57150">
            <a:solidFill>
              <a:srgbClr val="09E2E7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rot="17400000" flipV="1">
            <a:off x="5291652" y="3879334"/>
            <a:ext cx="1657088" cy="1575393"/>
          </a:xfrm>
          <a:prstGeom prst="straightConnector1">
            <a:avLst/>
          </a:prstGeom>
          <a:ln w="57150">
            <a:solidFill>
              <a:srgbClr val="09E2E7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rot="14400000" flipV="1">
            <a:off x="4625580" y="4601749"/>
            <a:ext cx="1657088" cy="1575393"/>
          </a:xfrm>
          <a:prstGeom prst="straightConnector1">
            <a:avLst/>
          </a:prstGeom>
          <a:ln w="57150">
            <a:solidFill>
              <a:srgbClr val="09E2E7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rot="15000000" flipV="1">
            <a:off x="4695590" y="4379400"/>
            <a:ext cx="1657088" cy="1575393"/>
          </a:xfrm>
          <a:prstGeom prst="straightConnector1">
            <a:avLst/>
          </a:prstGeom>
          <a:ln w="57150">
            <a:solidFill>
              <a:srgbClr val="09E2E7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rot="21000000" flipV="1">
            <a:off x="6526816" y="4981717"/>
            <a:ext cx="2294216" cy="500066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214282" y="5572140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How to control a 4D Function ?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Realistic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Previous Work on Highlight Modeling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Pre-defined Models </a:t>
            </a:r>
            <a:r>
              <a:rPr lang="en-US" sz="2200" dirty="0" smtClean="0"/>
              <a:t>[Pho75,Bli77,War92,...]:</a:t>
            </a:r>
          </a:p>
          <a:p>
            <a:pPr lvl="1"/>
            <a:r>
              <a:rPr lang="en-US" dirty="0" smtClean="0"/>
              <a:t>Non-intuitive choice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Non linear parameters’ behavior 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Limited edition freedom </a:t>
            </a:r>
          </a:p>
          <a:p>
            <a:r>
              <a:rPr lang="en-US" dirty="0" smtClean="0">
                <a:sym typeface="Wingdings" pitchFamily="2" charset="2"/>
              </a:rPr>
              <a:t>Painting Highlight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Directly </a:t>
            </a:r>
            <a:r>
              <a:rPr lang="en-US" sz="2200" dirty="0" smtClean="0">
                <a:sym typeface="Wingdings" pitchFamily="2" charset="2"/>
              </a:rPr>
              <a:t>[Poulin95,Colbert06]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Easy and intuitive interface 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Edition freedom limited 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Indirectly </a:t>
            </a:r>
            <a:r>
              <a:rPr lang="en-US" sz="2200" dirty="0" smtClean="0">
                <a:sym typeface="Wingdings" pitchFamily="2" charset="2"/>
              </a:rPr>
              <a:t>[EBJ*00,APS00,NNSK99]</a:t>
            </a:r>
          </a:p>
          <a:p>
            <a:pPr lvl="2"/>
            <a:r>
              <a:rPr lang="en-US" dirty="0" smtClean="0">
                <a:sym typeface="Wingdings" pitchFamily="2" charset="2"/>
              </a:rPr>
              <a:t>Distribution of normal = not intuitive </a:t>
            </a:r>
            <a:endParaRPr lang="en-US" dirty="0"/>
          </a:p>
        </p:txBody>
      </p:sp>
      <p:pic>
        <p:nvPicPr>
          <p:cNvPr id="5" name="Picture 1" descr="F:\Sbim08\images\brdf-shop-h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2786058"/>
            <a:ext cx="2296266" cy="22019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6858048" y="5048920"/>
            <a:ext cx="192879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Colbert 06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Non-</a:t>
            </a:r>
            <a:r>
              <a:rPr lang="fr-FR" dirty="0" err="1" smtClean="0"/>
              <a:t>Photorealistic</a:t>
            </a:r>
            <a:r>
              <a:rPr lang="fr-FR" dirty="0" smtClean="0"/>
              <a:t> </a:t>
            </a:r>
            <a:r>
              <a:rPr lang="fr-FR" dirty="0" err="1" smtClean="0"/>
              <a:t>Context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Previous Work on Highlight Modeling</a:t>
            </a:r>
            <a:endParaRPr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Lit Sphere </a:t>
            </a:r>
            <a:r>
              <a:rPr lang="en-US" sz="2000" dirty="0" smtClean="0"/>
              <a:t>[SMGG01]</a:t>
            </a:r>
          </a:p>
          <a:p>
            <a:pPr lvl="1"/>
            <a:r>
              <a:rPr lang="en-US" dirty="0" smtClean="0"/>
              <a:t>Limited to fixed lighting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r>
              <a:rPr lang="en-US" dirty="0" err="1" smtClean="0"/>
              <a:t>Anjyo</a:t>
            </a:r>
            <a:r>
              <a:rPr lang="en-US" dirty="0" smtClean="0"/>
              <a:t> </a:t>
            </a:r>
            <a:r>
              <a:rPr lang="en-US" i="1" dirty="0" smtClean="0"/>
              <a:t>et al.</a:t>
            </a:r>
            <a:r>
              <a:rPr lang="en-US" dirty="0" smtClean="0"/>
              <a:t> </a:t>
            </a:r>
            <a:r>
              <a:rPr lang="en-US" sz="2000" dirty="0" smtClean="0"/>
              <a:t>[AWB06]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Design the light shape (≠ highlight)</a:t>
            </a:r>
          </a:p>
          <a:p>
            <a:pPr lvl="1"/>
            <a:r>
              <a:rPr lang="en-US" dirty="0" smtClean="0"/>
              <a:t>No color and glossiness edition </a:t>
            </a:r>
            <a:r>
              <a:rPr lang="en-US" dirty="0" smtClean="0">
                <a:sym typeface="Wingdings" pitchFamily="2" charset="2"/>
              </a:rPr>
              <a:t></a:t>
            </a:r>
          </a:p>
          <a:p>
            <a:r>
              <a:rPr lang="en-US" dirty="0" err="1" smtClean="0">
                <a:sym typeface="Wingdings" pitchFamily="2" charset="2"/>
              </a:rPr>
              <a:t>Todo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i="1" dirty="0" smtClean="0">
                <a:sym typeface="Wingdings" pitchFamily="2" charset="2"/>
              </a:rPr>
              <a:t>et al. </a:t>
            </a:r>
            <a:r>
              <a:rPr lang="en-US" dirty="0" smtClean="0">
                <a:sym typeface="Wingdings" pitchFamily="2" charset="2"/>
              </a:rPr>
              <a:t>[</a:t>
            </a:r>
            <a:r>
              <a:rPr lang="en-US" sz="2000" dirty="0" smtClean="0">
                <a:sym typeface="Wingdings" pitchFamily="2" charset="2"/>
              </a:rPr>
              <a:t>TABI07</a:t>
            </a:r>
            <a:r>
              <a:rPr lang="en-US" dirty="0" smtClean="0">
                <a:sym typeface="Wingdings" pitchFamily="2" charset="2"/>
              </a:rPr>
              <a:t>]</a:t>
            </a:r>
            <a:r>
              <a:rPr lang="en-US" i="1" dirty="0" smtClean="0">
                <a:sym typeface="Wingdings" pitchFamily="2" charset="2"/>
              </a:rPr>
              <a:t>: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Highlight per light key-directions 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Limited to stylized shading </a:t>
            </a:r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7000892" y="3500438"/>
            <a:ext cx="192879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Anjyo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06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000892" y="1285860"/>
            <a:ext cx="1857388" cy="21227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system for highlight design</a:t>
            </a:r>
            <a:endParaRPr lang="en-US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Intuitive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rgbClr val="FFC000"/>
                </a:solidFill>
              </a:rPr>
              <a:t>flexible</a:t>
            </a:r>
            <a:r>
              <a:rPr lang="en-US" dirty="0" smtClean="0"/>
              <a:t> (targeted for artists)</a:t>
            </a:r>
          </a:p>
          <a:p>
            <a:pPr lvl="1"/>
            <a:r>
              <a:rPr lang="en-US" dirty="0" smtClean="0"/>
              <a:t>Painting and Sketching tools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Interactive</a:t>
            </a:r>
            <a:r>
              <a:rPr lang="en-US" dirty="0" smtClean="0"/>
              <a:t> with real time user feedback</a:t>
            </a:r>
          </a:p>
          <a:p>
            <a:pPr lvl="1"/>
            <a:r>
              <a:rPr lang="en-US" dirty="0" smtClean="0"/>
              <a:t>GPU friendly system</a:t>
            </a:r>
          </a:p>
          <a:p>
            <a:r>
              <a:rPr lang="en-US" dirty="0" smtClean="0"/>
              <a:t>Large range of </a:t>
            </a:r>
            <a:r>
              <a:rPr lang="en-US" b="1" dirty="0" smtClean="0">
                <a:solidFill>
                  <a:srgbClr val="FFC000"/>
                </a:solidFill>
              </a:rPr>
              <a:t>various appearances</a:t>
            </a:r>
          </a:p>
          <a:p>
            <a:pPr lvl="1"/>
            <a:r>
              <a:rPr lang="en-US" dirty="0" smtClean="0"/>
              <a:t>Shape, Color and Gradient control</a:t>
            </a:r>
          </a:p>
          <a:p>
            <a:pPr lvl="1"/>
            <a:r>
              <a:rPr lang="en-US" dirty="0" smtClean="0"/>
              <a:t>Smooth variations with light directions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F:\Sbim08\images-animation\sketch-plane-lobe-cr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9236" y="4278332"/>
            <a:ext cx="1501590" cy="1579560"/>
          </a:xfrm>
          <a:prstGeom prst="rect">
            <a:avLst/>
          </a:prstGeom>
          <a:noFill/>
        </p:spPr>
      </p:pic>
      <p:pic>
        <p:nvPicPr>
          <p:cNvPr id="39943" name="Picture 7" descr="F:\Sbim08\images-animation\sketch-plane-reflection-dir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71670" y="2212155"/>
            <a:ext cx="5246338" cy="3645737"/>
          </a:xfrm>
          <a:prstGeom prst="rect">
            <a:avLst/>
          </a:prstGeom>
          <a:noFill/>
        </p:spPr>
      </p:pic>
      <p:pic>
        <p:nvPicPr>
          <p:cNvPr id="21" name="Image 20" descr="sketch-plane-2.pn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0501418" y="3214686"/>
            <a:ext cx="6840000" cy="3808800"/>
          </a:xfrm>
          <a:prstGeom prst="rect">
            <a:avLst/>
          </a:prstGeom>
        </p:spPr>
      </p:pic>
      <p:pic>
        <p:nvPicPr>
          <p:cNvPr id="19" name="Image 18" descr="sketch-plane-3-invc.pn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930046" y="-785842"/>
            <a:ext cx="6879106" cy="3794400"/>
          </a:xfrm>
          <a:prstGeom prst="rect">
            <a:avLst/>
          </a:prstGeom>
        </p:spPr>
      </p:pic>
      <p:pic>
        <p:nvPicPr>
          <p:cNvPr id="13" name="Espace réservé du contenu 12" descr="sketch-plane-0-invc.pn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-14573384" y="0"/>
            <a:ext cx="6839044" cy="3810000"/>
          </a:xfrm>
        </p:spPr>
      </p:pic>
      <p:pic>
        <p:nvPicPr>
          <p:cNvPr id="18" name="Image 17" descr="sketch-plane-1-invc.pn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8072526" y="4953600"/>
            <a:ext cx="6840000" cy="38088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Sketching</a:t>
            </a:r>
            <a:r>
              <a:rPr lang="fr-FR" dirty="0" smtClean="0"/>
              <a:t> and Painting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Our </a:t>
            </a:r>
            <a:r>
              <a:rPr lang="en-US" dirty="0" smtClean="0"/>
              <a:t>Method</a:t>
            </a:r>
            <a:endParaRPr lang="en-US" dirty="0"/>
          </a:p>
        </p:txBody>
      </p:sp>
      <p:pic>
        <p:nvPicPr>
          <p:cNvPr id="26625" name="Picture 1" descr="F:\Sbim08\images\sketch-result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5992" y="3420570"/>
            <a:ext cx="1986667" cy="2160000"/>
          </a:xfrm>
          <a:prstGeom prst="rect">
            <a:avLst/>
          </a:prstGeom>
          <a:noFill/>
        </p:spPr>
      </p:pic>
      <p:pic>
        <p:nvPicPr>
          <p:cNvPr id="26626" name="Picture 2" descr="F:\Sbim08\images\color-edition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43223" y="3412140"/>
            <a:ext cx="1881916" cy="2160000"/>
          </a:xfrm>
          <a:prstGeom prst="rect">
            <a:avLst/>
          </a:prstGeom>
          <a:noFill/>
        </p:spPr>
      </p:pic>
      <p:pic>
        <p:nvPicPr>
          <p:cNvPr id="26627" name="Picture 3" descr="F:\Sbim08\images\planar-highlight-result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05703" y="3429000"/>
            <a:ext cx="1937944" cy="2160000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2924368" y="4143380"/>
            <a:ext cx="42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+</a:t>
            </a:r>
            <a:endParaRPr lang="en-US" sz="4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924764" y="4143380"/>
            <a:ext cx="42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=</a:t>
            </a:r>
            <a:endParaRPr lang="en-US" sz="4400" dirty="0"/>
          </a:p>
        </p:txBody>
      </p:sp>
      <p:sp>
        <p:nvSpPr>
          <p:cNvPr id="26" name="ZoneTexte 25"/>
          <p:cNvSpPr txBox="1"/>
          <p:nvPr/>
        </p:nvSpPr>
        <p:spPr>
          <a:xfrm>
            <a:off x="569193" y="5750735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Sketching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Shape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3571868" y="5715016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Painting</a:t>
            </a:r>
          </a:p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Color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6574543" y="5786454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Result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9939" name="Picture 3" descr="F:\Sbim08\images-animation\sketching-plane-ground-normal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382074" y="3956220"/>
            <a:ext cx="4052954" cy="2901804"/>
          </a:xfrm>
          <a:prstGeom prst="rect">
            <a:avLst/>
          </a:prstGeom>
          <a:noFill/>
        </p:spPr>
      </p:pic>
      <p:pic>
        <p:nvPicPr>
          <p:cNvPr id="39940" name="Picture 4" descr="F:\Sbim08\images-animation\sketch-plane-light-config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442686" y="3262332"/>
            <a:ext cx="2772784" cy="2595560"/>
          </a:xfrm>
          <a:prstGeom prst="rect">
            <a:avLst/>
          </a:prstGeom>
          <a:noFill/>
        </p:spPr>
      </p:pic>
      <p:pic>
        <p:nvPicPr>
          <p:cNvPr id="39942" name="Picture 6" descr="F:\Sbim08\images-animation\sketch-plane-highlight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43240" y="2214554"/>
            <a:ext cx="2066925" cy="2084388"/>
          </a:xfrm>
          <a:prstGeom prst="rect">
            <a:avLst/>
          </a:prstGeom>
          <a:noFill/>
        </p:spPr>
      </p:pic>
      <p:cxnSp>
        <p:nvCxnSpPr>
          <p:cNvPr id="29" name="Connecteur droit avec flèche 28"/>
          <p:cNvCxnSpPr/>
          <p:nvPr/>
        </p:nvCxnSpPr>
        <p:spPr>
          <a:xfrm flipV="1">
            <a:off x="5000628" y="2428868"/>
            <a:ext cx="928694" cy="585798"/>
          </a:xfrm>
          <a:prstGeom prst="straightConnector1">
            <a:avLst/>
          </a:prstGeom>
          <a:ln w="41275">
            <a:solidFill>
              <a:schemeClr val="accent2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endCxn id="38" idx="1"/>
          </p:cNvCxnSpPr>
          <p:nvPr/>
        </p:nvCxnSpPr>
        <p:spPr>
          <a:xfrm flipV="1">
            <a:off x="3852065" y="1603520"/>
            <a:ext cx="2143140" cy="1325414"/>
          </a:xfrm>
          <a:prstGeom prst="straightConnector1">
            <a:avLst/>
          </a:prstGeom>
          <a:ln w="41275">
            <a:solidFill>
              <a:schemeClr val="accent2">
                <a:lumMod val="40000"/>
                <a:lumOff val="6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2000232" y="5429264"/>
            <a:ext cx="3147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FFFF"/>
                </a:solidFill>
                <a:latin typeface="Arial" pitchFamily="34" charset="0"/>
                <a:cs typeface="Arial" pitchFamily="34" charset="0"/>
              </a:rPr>
              <a:t>Sketching Plane</a:t>
            </a:r>
            <a:endParaRPr lang="en-US" sz="3200" dirty="0">
              <a:solidFill>
                <a:srgbClr val="00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992491" y="2143116"/>
            <a:ext cx="11512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Shape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5995205" y="1357298"/>
            <a:ext cx="30059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Arial" pitchFamily="34" charset="0"/>
                <a:cs typeface="Arial" pitchFamily="34" charset="0"/>
              </a:rPr>
              <a:t>Color and Gradient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4971E-6 L 0.33073 -0.18867 " pathEditMode="relative" ptsTypes="AA">
                                      <p:cBhvr>
                                        <p:cTn id="86" dur="2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3" grpId="0"/>
      <p:bldP spid="33" grpId="1"/>
      <p:bldP spid="37" grpId="0"/>
      <p:bldP spid="37" grpId="1"/>
      <p:bldP spid="38" grpId="0"/>
      <p:bldP spid="3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Interpolation </a:t>
            </a:r>
            <a:r>
              <a:rPr lang="en-US" dirty="0" smtClean="0"/>
              <a:t>between</a:t>
            </a:r>
            <a:r>
              <a:rPr lang="fr-FR" dirty="0" smtClean="0"/>
              <a:t> light </a:t>
            </a:r>
            <a:r>
              <a:rPr lang="fr-FR" dirty="0" err="1" smtClean="0"/>
              <a:t>key</a:t>
            </a:r>
            <a:r>
              <a:rPr lang="fr-FR" dirty="0" smtClean="0"/>
              <a:t>-directions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Our </a:t>
            </a:r>
            <a:r>
              <a:rPr lang="fr-FR" dirty="0" err="1" smtClean="0"/>
              <a:t>Method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"/>
          </p:nvPr>
        </p:nvSpPr>
        <p:spPr>
          <a:xfrm>
            <a:off x="466725" y="2285992"/>
            <a:ext cx="5472122" cy="3810000"/>
          </a:xfrm>
        </p:spPr>
        <p:txBody>
          <a:bodyPr/>
          <a:lstStyle/>
          <a:p>
            <a:r>
              <a:rPr lang="fr-FR" dirty="0" err="1" smtClean="0"/>
              <a:t>Spherical</a:t>
            </a:r>
            <a:r>
              <a:rPr lang="fr-FR" dirty="0" smtClean="0"/>
              <a:t> </a:t>
            </a:r>
            <a:r>
              <a:rPr lang="fr-FR" dirty="0" err="1" smtClean="0"/>
              <a:t>Mesh</a:t>
            </a:r>
            <a:endParaRPr lang="fr-FR" dirty="0" smtClean="0"/>
          </a:p>
          <a:p>
            <a:pPr lvl="1"/>
            <a:r>
              <a:rPr lang="fr-FR" dirty="0" smtClean="0"/>
              <a:t>Vertex = light key-direction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r>
              <a:rPr lang="fr-FR" dirty="0" err="1" smtClean="0"/>
              <a:t>Between</a:t>
            </a:r>
            <a:r>
              <a:rPr lang="fr-FR" dirty="0" smtClean="0"/>
              <a:t> key-directions</a:t>
            </a:r>
          </a:p>
          <a:p>
            <a:pPr lvl="1"/>
            <a:r>
              <a:rPr lang="fr-FR" dirty="0" smtClean="0"/>
              <a:t>Shape interpolation</a:t>
            </a:r>
          </a:p>
          <a:p>
            <a:pPr lvl="1"/>
            <a:r>
              <a:rPr lang="fr-FR" dirty="0" err="1" smtClean="0"/>
              <a:t>Color</a:t>
            </a:r>
            <a:r>
              <a:rPr lang="fr-FR" dirty="0" smtClean="0"/>
              <a:t> interpolation</a:t>
            </a:r>
          </a:p>
          <a:p>
            <a:pPr lvl="1"/>
            <a:endParaRPr lang="fr-FR" dirty="0"/>
          </a:p>
        </p:txBody>
      </p:sp>
      <p:pic>
        <p:nvPicPr>
          <p:cNvPr id="6" name="Image 5" descr="spherical-triang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2500306"/>
            <a:ext cx="3149207" cy="33269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1536</TotalTime>
  <Words>627</Words>
  <Application>Microsoft Office PowerPoint</Application>
  <PresentationFormat>Affichage à l'écran (4:3)</PresentationFormat>
  <Paragraphs>221</Paragraphs>
  <Slides>24</Slides>
  <Notes>24</Notes>
  <HiddenSlides>0</HiddenSlides>
  <MMClips>3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Technique</vt:lpstr>
      <vt:lpstr>Équation</vt:lpstr>
      <vt:lpstr>Microsoft Éditeur d'équations 3.0</vt:lpstr>
      <vt:lpstr>Diapositive 1</vt:lpstr>
      <vt:lpstr>Highlights</vt:lpstr>
      <vt:lpstr>Highlight Classification</vt:lpstr>
      <vt:lpstr>The Highlight Function</vt:lpstr>
      <vt:lpstr>Realistic Context</vt:lpstr>
      <vt:lpstr>Non-Photorealistic Context</vt:lpstr>
      <vt:lpstr>A new system for highlight design</vt:lpstr>
      <vt:lpstr>Sketching and Painting</vt:lpstr>
      <vt:lpstr>Interpolation between light key-directions</vt:lpstr>
      <vt:lpstr>Parameterization of the Sketching Plane</vt:lpstr>
      <vt:lpstr>Shape</vt:lpstr>
      <vt:lpstr>Color and Gradient</vt:lpstr>
      <vt:lpstr>More Complex Shape</vt:lpstr>
      <vt:lpstr>GPU Structures</vt:lpstr>
      <vt:lpstr>Main View</vt:lpstr>
      <vt:lpstr>Highlight Modeling Features</vt:lpstr>
      <vt:lpstr>Light key-directions with same shape</vt:lpstr>
      <vt:lpstr>Bitmap Deformation</vt:lpstr>
      <vt:lpstr>Light key-directions with different shape</vt:lpstr>
      <vt:lpstr>Summary</vt:lpstr>
      <vt:lpstr>Limitations and Future Work</vt:lpstr>
      <vt:lpstr>Limitations and Future Work</vt:lpstr>
      <vt:lpstr>Questions?</vt:lpstr>
      <vt:lpstr>Overview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pac</dc:creator>
  <cp:lastModifiedBy>pac</cp:lastModifiedBy>
  <cp:revision>337</cp:revision>
  <dcterms:created xsi:type="dcterms:W3CDTF">2008-06-02T09:01:24Z</dcterms:created>
  <dcterms:modified xsi:type="dcterms:W3CDTF">2008-06-04T12:03:32Z</dcterms:modified>
</cp:coreProperties>
</file>