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7"/>
  </p:notesMasterIdLst>
  <p:sldIdLst>
    <p:sldId id="256" r:id="rId2"/>
    <p:sldId id="339" r:id="rId3"/>
    <p:sldId id="340" r:id="rId4"/>
    <p:sldId id="258" r:id="rId5"/>
    <p:sldId id="304" r:id="rId6"/>
    <p:sldId id="449" r:id="rId7"/>
    <p:sldId id="402" r:id="rId8"/>
    <p:sldId id="403" r:id="rId9"/>
    <p:sldId id="404" r:id="rId10"/>
    <p:sldId id="405" r:id="rId11"/>
    <p:sldId id="406" r:id="rId12"/>
    <p:sldId id="375" r:id="rId13"/>
    <p:sldId id="377" r:id="rId14"/>
    <p:sldId id="310" r:id="rId15"/>
    <p:sldId id="378" r:id="rId16"/>
    <p:sldId id="435" r:id="rId17"/>
    <p:sldId id="379" r:id="rId18"/>
    <p:sldId id="381" r:id="rId19"/>
    <p:sldId id="382" r:id="rId20"/>
    <p:sldId id="436" r:id="rId21"/>
    <p:sldId id="437" r:id="rId22"/>
    <p:sldId id="385" r:id="rId23"/>
    <p:sldId id="412" r:id="rId24"/>
    <p:sldId id="413" r:id="rId25"/>
    <p:sldId id="414" r:id="rId26"/>
    <p:sldId id="418" r:id="rId27"/>
    <p:sldId id="419" r:id="rId28"/>
    <p:sldId id="420" r:id="rId29"/>
    <p:sldId id="386" r:id="rId30"/>
    <p:sldId id="317" r:id="rId31"/>
    <p:sldId id="318" r:id="rId32"/>
    <p:sldId id="415" r:id="rId33"/>
    <p:sldId id="416" r:id="rId34"/>
    <p:sldId id="417" r:id="rId35"/>
    <p:sldId id="422" r:id="rId36"/>
    <p:sldId id="390" r:id="rId37"/>
    <p:sldId id="442" r:id="rId38"/>
    <p:sldId id="443" r:id="rId39"/>
    <p:sldId id="444" r:id="rId40"/>
    <p:sldId id="445" r:id="rId41"/>
    <p:sldId id="446" r:id="rId42"/>
    <p:sldId id="383" r:id="rId43"/>
    <p:sldId id="425" r:id="rId44"/>
    <p:sldId id="426" r:id="rId45"/>
    <p:sldId id="427" r:id="rId46"/>
    <p:sldId id="396" r:id="rId47"/>
    <p:sldId id="397" r:id="rId48"/>
    <p:sldId id="398" r:id="rId49"/>
    <p:sldId id="438" r:id="rId50"/>
    <p:sldId id="399" r:id="rId51"/>
    <p:sldId id="431" r:id="rId52"/>
    <p:sldId id="439" r:id="rId53"/>
    <p:sldId id="440" r:id="rId54"/>
    <p:sldId id="401" r:id="rId55"/>
    <p:sldId id="367" r:id="rId56"/>
    <p:sldId id="430" r:id="rId57"/>
    <p:sldId id="284" r:id="rId58"/>
    <p:sldId id="338" r:id="rId59"/>
    <p:sldId id="432" r:id="rId60"/>
    <p:sldId id="369" r:id="rId61"/>
    <p:sldId id="429" r:id="rId62"/>
    <p:sldId id="434" r:id="rId63"/>
    <p:sldId id="450" r:id="rId64"/>
    <p:sldId id="324" r:id="rId65"/>
    <p:sldId id="347" r:id="rId66"/>
    <p:sldId id="350" r:id="rId67"/>
    <p:sldId id="355" r:id="rId68"/>
    <p:sldId id="345" r:id="rId69"/>
    <p:sldId id="316" r:id="rId70"/>
    <p:sldId id="356" r:id="rId71"/>
    <p:sldId id="357" r:id="rId72"/>
    <p:sldId id="358" r:id="rId73"/>
    <p:sldId id="360" r:id="rId74"/>
    <p:sldId id="361" r:id="rId75"/>
    <p:sldId id="313" r:id="rId76"/>
    <p:sldId id="373" r:id="rId77"/>
    <p:sldId id="374" r:id="rId78"/>
    <p:sldId id="319" r:id="rId79"/>
    <p:sldId id="341" r:id="rId80"/>
    <p:sldId id="334" r:id="rId81"/>
    <p:sldId id="370" r:id="rId82"/>
    <p:sldId id="343" r:id="rId83"/>
    <p:sldId id="447" r:id="rId84"/>
    <p:sldId id="448" r:id="rId85"/>
    <p:sldId id="285" r:id="rId86"/>
  </p:sldIdLst>
  <p:sldSz cx="9144000" cy="6858000" type="screen4x3"/>
  <p:notesSz cx="6858000" cy="9144000"/>
  <p:defaultTextStyle>
    <a:defPPr>
      <a:defRPr lang="fr-CA"/>
    </a:defPPr>
    <a:lvl1pPr algn="l" rtl="0" fontAlgn="base">
      <a:spcBef>
        <a:spcPct val="0"/>
      </a:spcBef>
      <a:spcAft>
        <a:spcPct val="0"/>
      </a:spcAft>
      <a:defRPr sz="3200" kern="1200">
        <a:solidFill>
          <a:schemeClr val="bg1"/>
        </a:solidFill>
        <a:latin typeface="Charlotte Book" pitchFamily="18" charset="0"/>
        <a:ea typeface="+mn-ea"/>
        <a:cs typeface="+mn-cs"/>
      </a:defRPr>
    </a:lvl1pPr>
    <a:lvl2pPr marL="457200" algn="l" rtl="0" fontAlgn="base">
      <a:spcBef>
        <a:spcPct val="0"/>
      </a:spcBef>
      <a:spcAft>
        <a:spcPct val="0"/>
      </a:spcAft>
      <a:defRPr sz="3200" kern="1200">
        <a:solidFill>
          <a:schemeClr val="bg1"/>
        </a:solidFill>
        <a:latin typeface="Charlotte Book" pitchFamily="18" charset="0"/>
        <a:ea typeface="+mn-ea"/>
        <a:cs typeface="+mn-cs"/>
      </a:defRPr>
    </a:lvl2pPr>
    <a:lvl3pPr marL="914400" algn="l" rtl="0" fontAlgn="base">
      <a:spcBef>
        <a:spcPct val="0"/>
      </a:spcBef>
      <a:spcAft>
        <a:spcPct val="0"/>
      </a:spcAft>
      <a:defRPr sz="3200" kern="1200">
        <a:solidFill>
          <a:schemeClr val="bg1"/>
        </a:solidFill>
        <a:latin typeface="Charlotte Book" pitchFamily="18" charset="0"/>
        <a:ea typeface="+mn-ea"/>
        <a:cs typeface="+mn-cs"/>
      </a:defRPr>
    </a:lvl3pPr>
    <a:lvl4pPr marL="1371600" algn="l" rtl="0" fontAlgn="base">
      <a:spcBef>
        <a:spcPct val="0"/>
      </a:spcBef>
      <a:spcAft>
        <a:spcPct val="0"/>
      </a:spcAft>
      <a:defRPr sz="3200" kern="1200">
        <a:solidFill>
          <a:schemeClr val="bg1"/>
        </a:solidFill>
        <a:latin typeface="Charlotte Book" pitchFamily="18" charset="0"/>
        <a:ea typeface="+mn-ea"/>
        <a:cs typeface="+mn-cs"/>
      </a:defRPr>
    </a:lvl4pPr>
    <a:lvl5pPr marL="1828800" algn="l" rtl="0" fontAlgn="base">
      <a:spcBef>
        <a:spcPct val="0"/>
      </a:spcBef>
      <a:spcAft>
        <a:spcPct val="0"/>
      </a:spcAft>
      <a:defRPr sz="3200" kern="1200">
        <a:solidFill>
          <a:schemeClr val="bg1"/>
        </a:solidFill>
        <a:latin typeface="Charlotte Book" pitchFamily="18" charset="0"/>
        <a:ea typeface="+mn-ea"/>
        <a:cs typeface="+mn-cs"/>
      </a:defRPr>
    </a:lvl5pPr>
    <a:lvl6pPr marL="2286000" algn="l" defTabSz="914400" rtl="0" eaLnBrk="1" latinLnBrk="0" hangingPunct="1">
      <a:defRPr sz="3200" kern="1200">
        <a:solidFill>
          <a:schemeClr val="bg1"/>
        </a:solidFill>
        <a:latin typeface="Charlotte Book" pitchFamily="18" charset="0"/>
        <a:ea typeface="+mn-ea"/>
        <a:cs typeface="+mn-cs"/>
      </a:defRPr>
    </a:lvl6pPr>
    <a:lvl7pPr marL="2743200" algn="l" defTabSz="914400" rtl="0" eaLnBrk="1" latinLnBrk="0" hangingPunct="1">
      <a:defRPr sz="3200" kern="1200">
        <a:solidFill>
          <a:schemeClr val="bg1"/>
        </a:solidFill>
        <a:latin typeface="Charlotte Book" pitchFamily="18" charset="0"/>
        <a:ea typeface="+mn-ea"/>
        <a:cs typeface="+mn-cs"/>
      </a:defRPr>
    </a:lvl7pPr>
    <a:lvl8pPr marL="3200400" algn="l" defTabSz="914400" rtl="0" eaLnBrk="1" latinLnBrk="0" hangingPunct="1">
      <a:defRPr sz="3200" kern="1200">
        <a:solidFill>
          <a:schemeClr val="bg1"/>
        </a:solidFill>
        <a:latin typeface="Charlotte Book" pitchFamily="18" charset="0"/>
        <a:ea typeface="+mn-ea"/>
        <a:cs typeface="+mn-cs"/>
      </a:defRPr>
    </a:lvl8pPr>
    <a:lvl9pPr marL="3657600" algn="l" defTabSz="914400" rtl="0" eaLnBrk="1" latinLnBrk="0" hangingPunct="1">
      <a:defRPr sz="3200" kern="1200">
        <a:solidFill>
          <a:schemeClr val="bg1"/>
        </a:solidFill>
        <a:latin typeface="Charlotte Book" pitchFamily="18" charset="0"/>
        <a:ea typeface="+mn-ea"/>
        <a:cs typeface="+mn-cs"/>
      </a:defRPr>
    </a:lvl9pPr>
  </p:defaultTextStyle>
  <p:extLst>
    <p:ext uri="{521415D9-36F7-43E2-AB2F-B90AF26B5E84}">
      <p14:sectionLst xmlns="" xmlns:p14="http://schemas.microsoft.com/office/powerpoint/2010/main">
        <p14:section name="Section par défaut" id="{B40D2FCA-3507-4FC1-9741-E3F7E3B2A853}">
          <p14:sldIdLst>
            <p14:sldId id="256"/>
            <p14:sldId id="339"/>
            <p14:sldId id="340"/>
            <p14:sldId id="258"/>
            <p14:sldId id="304"/>
            <p14:sldId id="449"/>
            <p14:sldId id="402"/>
            <p14:sldId id="403"/>
            <p14:sldId id="404"/>
            <p14:sldId id="405"/>
            <p14:sldId id="406"/>
            <p14:sldId id="375"/>
            <p14:sldId id="377"/>
            <p14:sldId id="310"/>
            <p14:sldId id="378"/>
            <p14:sldId id="435"/>
            <p14:sldId id="379"/>
            <p14:sldId id="381"/>
            <p14:sldId id="382"/>
            <p14:sldId id="436"/>
            <p14:sldId id="437"/>
            <p14:sldId id="385"/>
            <p14:sldId id="412"/>
            <p14:sldId id="413"/>
            <p14:sldId id="414"/>
            <p14:sldId id="418"/>
            <p14:sldId id="419"/>
            <p14:sldId id="420"/>
            <p14:sldId id="386"/>
            <p14:sldId id="317"/>
            <p14:sldId id="318"/>
            <p14:sldId id="415"/>
            <p14:sldId id="416"/>
            <p14:sldId id="417"/>
            <p14:sldId id="422"/>
            <p14:sldId id="390"/>
            <p14:sldId id="442"/>
            <p14:sldId id="443"/>
            <p14:sldId id="444"/>
            <p14:sldId id="445"/>
            <p14:sldId id="446"/>
            <p14:sldId id="383"/>
            <p14:sldId id="425"/>
            <p14:sldId id="426"/>
            <p14:sldId id="427"/>
            <p14:sldId id="396"/>
            <p14:sldId id="397"/>
            <p14:sldId id="398"/>
            <p14:sldId id="438"/>
            <p14:sldId id="399"/>
            <p14:sldId id="431"/>
            <p14:sldId id="439"/>
            <p14:sldId id="440"/>
            <p14:sldId id="401"/>
            <p14:sldId id="367"/>
            <p14:sldId id="430"/>
            <p14:sldId id="284"/>
            <p14:sldId id="338"/>
            <p14:sldId id="432"/>
            <p14:sldId id="369"/>
            <p14:sldId id="429"/>
            <p14:sldId id="434"/>
            <p14:sldId id="324"/>
            <p14:sldId id="347"/>
            <p14:sldId id="350"/>
            <p14:sldId id="355"/>
            <p14:sldId id="345"/>
            <p14:sldId id="316"/>
            <p14:sldId id="356"/>
            <p14:sldId id="357"/>
            <p14:sldId id="358"/>
            <p14:sldId id="360"/>
            <p14:sldId id="361"/>
            <p14:sldId id="313"/>
            <p14:sldId id="373"/>
            <p14:sldId id="374"/>
            <p14:sldId id="319"/>
            <p14:sldId id="341"/>
            <p14:sldId id="334"/>
            <p14:sldId id="370"/>
            <p14:sldId id="343"/>
            <p14:sldId id="447"/>
            <p14:sldId id="448"/>
            <p14:sldId id="28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Style à thème 2 - Accentuation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Style à thème 2 - Accentuation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79663" autoAdjust="0"/>
  </p:normalViewPr>
  <p:slideViewPr>
    <p:cSldViewPr>
      <p:cViewPr>
        <p:scale>
          <a:sx n="100" d="100"/>
          <a:sy n="100" d="100"/>
        </p:scale>
        <p:origin x="-312" y="2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6" d="100"/>
          <a:sy n="56" d="100"/>
        </p:scale>
        <p:origin x="-1860"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defRPr>
            </a:lvl1pPr>
          </a:lstStyle>
          <a:p>
            <a:pPr>
              <a:defRPr/>
            </a:pPr>
            <a:endParaRPr lang="fr-CA"/>
          </a:p>
        </p:txBody>
      </p:sp>
      <p:sp>
        <p:nvSpPr>
          <p:cNvPr id="665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pPr>
              <a:defRPr/>
            </a:pPr>
            <a:endParaRPr lang="fr-CA"/>
          </a:p>
        </p:txBody>
      </p:sp>
      <p:sp>
        <p:nvSpPr>
          <p:cNvPr id="66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65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CA" noProof="0" smtClean="0"/>
              <a:t>Cliquez pour modifier les styles du texte du masque</a:t>
            </a:r>
          </a:p>
          <a:p>
            <a:pPr lvl="1"/>
            <a:r>
              <a:rPr lang="fr-CA" noProof="0" smtClean="0"/>
              <a:t>Deuxième niveau</a:t>
            </a:r>
          </a:p>
          <a:p>
            <a:pPr lvl="2"/>
            <a:r>
              <a:rPr lang="fr-CA" noProof="0" smtClean="0"/>
              <a:t>Troisième niveau</a:t>
            </a:r>
          </a:p>
          <a:p>
            <a:pPr lvl="3"/>
            <a:r>
              <a:rPr lang="fr-CA" noProof="0" smtClean="0"/>
              <a:t>Quatrième niveau</a:t>
            </a:r>
          </a:p>
          <a:p>
            <a:pPr lvl="4"/>
            <a:r>
              <a:rPr lang="fr-CA" noProof="0" smtClean="0"/>
              <a:t>Cinquième niveau</a:t>
            </a:r>
          </a:p>
        </p:txBody>
      </p:sp>
      <p:sp>
        <p:nvSpPr>
          <p:cNvPr id="665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defRPr>
            </a:lvl1pPr>
          </a:lstStyle>
          <a:p>
            <a:pPr>
              <a:defRPr/>
            </a:pPr>
            <a:endParaRPr lang="fr-CA"/>
          </a:p>
        </p:txBody>
      </p:sp>
      <p:sp>
        <p:nvSpPr>
          <p:cNvPr id="665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pPr>
              <a:defRPr/>
            </a:pPr>
            <a:fld id="{F8B44DA9-F055-4E47-B1B1-AF4FC8115DCC}" type="slidenum">
              <a:rPr lang="fr-CA"/>
              <a:pPr>
                <a:defRPr/>
              </a:pPr>
              <a:t>‹N°›</a:t>
            </a:fld>
            <a:endParaRPr lang="fr-CA"/>
          </a:p>
        </p:txBody>
      </p:sp>
    </p:spTree>
    <p:extLst>
      <p:ext uri="{BB962C8B-B14F-4D97-AF65-F5344CB8AC3E}">
        <p14:creationId xmlns="" xmlns:p14="http://schemas.microsoft.com/office/powerpoint/2010/main" val="42065223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-Multiples cellules</a:t>
            </a:r>
            <a:r>
              <a:rPr lang="fr-FR" baseline="0" dirty="0"/>
              <a:t> </a:t>
            </a:r>
            <a:r>
              <a:rPr lang="fr-FR" baseline="0" dirty="0" smtClean="0"/>
              <a:t>impliquent souvent des environnements complets avec une série de fenêtres où l’information sur les différents contextes est présentée. Pas nécessairement une continuité entre les fenêtres bien que la sélection peut être reflétée d’une vue à une autre.</a:t>
            </a:r>
          </a:p>
          <a:p>
            <a:r>
              <a:rPr lang="fr-FR" baseline="0" dirty="0" smtClean="0"/>
              <a:t>-</a:t>
            </a:r>
            <a:r>
              <a:rPr lang="fr-FR" baseline="0" dirty="0" err="1" smtClean="0"/>
              <a:t>Pacione</a:t>
            </a:r>
            <a:r>
              <a:rPr lang="fr-FR" baseline="0" dirty="0" smtClean="0"/>
              <a:t> a décrit un environnement avec plusieurs niveaux d’abstraction et plusieurs contextes.</a:t>
            </a:r>
          </a:p>
          <a:p>
            <a:r>
              <a:rPr lang="fr-FR" baseline="0" dirty="0" smtClean="0"/>
              <a:t>-Les deux autres présentent de l’information extraite de bases de données dans des vues individuelles</a:t>
            </a:r>
          </a:p>
          <a:p>
            <a:endParaRPr lang="fr-FR" dirty="0" smtClean="0"/>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11</a:t>
            </a:fld>
            <a:endParaRPr lang="fr-CA"/>
          </a:p>
        </p:txBody>
      </p:sp>
    </p:spTree>
    <p:extLst>
      <p:ext uri="{BB962C8B-B14F-4D97-AF65-F5344CB8AC3E}">
        <p14:creationId xmlns="" xmlns:p14="http://schemas.microsoft.com/office/powerpoint/2010/main" val="3669957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12</a:t>
            </a:fld>
            <a:endParaRPr lang="fr-CA"/>
          </a:p>
        </p:txBody>
      </p:sp>
    </p:spTree>
    <p:extLst>
      <p:ext uri="{BB962C8B-B14F-4D97-AF65-F5344CB8AC3E}">
        <p14:creationId xmlns="" xmlns:p14="http://schemas.microsoft.com/office/powerpoint/2010/main" val="4227368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Dans un premier temps, nous</a:t>
            </a:r>
            <a:r>
              <a:rPr lang="fr-FR" baseline="0" dirty="0" smtClean="0"/>
              <a:t> avons créé une visualisation sur la qualité du logiciel pour évaluer la qualité du logiciel au niveau des classes. Le but est d’analyser la qualité d’un logiciel.</a:t>
            </a:r>
            <a:endParaRPr lang="fr-FR" dirty="0"/>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13</a:t>
            </a:fld>
            <a:endParaRPr lang="fr-CA"/>
          </a:p>
        </p:txBody>
      </p:sp>
    </p:spTree>
    <p:extLst>
      <p:ext uri="{BB962C8B-B14F-4D97-AF65-F5344CB8AC3E}">
        <p14:creationId xmlns="" xmlns:p14="http://schemas.microsoft.com/office/powerpoint/2010/main" val="544216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40F0EFE1-75FB-44CA-AF5F-E1EBF4A81EE9}" type="slidenum">
              <a:rPr lang="fr-CA" smtClean="0"/>
              <a:pPr/>
              <a:t>14</a:t>
            </a:fld>
            <a:endParaRPr lang="fr-CA"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Nous avons ensuite étendu cette vue pour étudier</a:t>
            </a:r>
            <a:r>
              <a:rPr lang="fr-FR" baseline="0" dirty="0" smtClean="0"/>
              <a:t> l’évolution du logiciel en présentant à l’aide d’animation, les différentes versions d’un logiciel. Le but est d’analyser les patrons récurant dans l’évolution de la qualité et de retrouver le moment où un problème a été introduit. Utilisation d’algorithmes de placement s’adaptant à la présentation de plusieurs versions d’un logiciel. Utilisation de la cohérence pour que l’utilisateur ne soit pas perdu quand il passe d’une version à une autre. </a:t>
            </a:r>
            <a:endParaRPr lang="fr-FR" dirty="0"/>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15</a:t>
            </a:fld>
            <a:endParaRPr lang="fr-CA"/>
          </a:p>
        </p:txBody>
      </p:sp>
    </p:spTree>
    <p:extLst>
      <p:ext uri="{BB962C8B-B14F-4D97-AF65-F5344CB8AC3E}">
        <p14:creationId xmlns="" xmlns:p14="http://schemas.microsoft.com/office/powerpoint/2010/main" val="1261964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Pour</a:t>
            </a:r>
            <a:r>
              <a:rPr lang="fr-FR" baseline="0" dirty="0" smtClean="0"/>
              <a:t> le doctorat, nous avons étendu les axes de la granularité et des contextes pour être en mesure de répondre à plus de questions complexes. On peut aussi mieux s’adapter au contexte de développement qui demande l’accès à des contextes supplémentaires et qui nous demande de travailler à tous les niveaux. </a:t>
            </a:r>
            <a:endParaRPr lang="fr-FR" dirty="0"/>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17</a:t>
            </a:fld>
            <a:endParaRPr lang="fr-CA"/>
          </a:p>
        </p:txBody>
      </p:sp>
    </p:spTree>
    <p:extLst>
      <p:ext uri="{BB962C8B-B14F-4D97-AF65-F5344CB8AC3E}">
        <p14:creationId xmlns="" xmlns:p14="http://schemas.microsoft.com/office/powerpoint/2010/main" val="1442204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Nous avons ensuite implanté cette idée à l’intérieur d’un IDE pour rendre l’information accessible à même l’outil de travail des développeurs,</a:t>
            </a:r>
            <a:r>
              <a:rPr lang="fr-FR" baseline="0" dirty="0" smtClean="0"/>
              <a:t> mais aussi pour avoir directement accès à l’information brute et la calculer aussitôt qu’elle est disponible. </a:t>
            </a:r>
            <a:endParaRPr lang="fr-FR" dirty="0"/>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18</a:t>
            </a:fld>
            <a:endParaRPr lang="fr-CA"/>
          </a:p>
        </p:txBody>
      </p:sp>
    </p:spTree>
    <p:extLst>
      <p:ext uri="{BB962C8B-B14F-4D97-AF65-F5344CB8AC3E}">
        <p14:creationId xmlns="" xmlns:p14="http://schemas.microsoft.com/office/powerpoint/2010/main" val="3139240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Présentation</a:t>
            </a:r>
            <a:r>
              <a:rPr lang="fr-FR" baseline="0" dirty="0" smtClean="0"/>
              <a:t> de l’exemple encore une fois. </a:t>
            </a:r>
            <a:endParaRPr lang="fr-FR" dirty="0"/>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19</a:t>
            </a:fld>
            <a:endParaRPr lang="fr-CA"/>
          </a:p>
        </p:txBody>
      </p:sp>
    </p:spTree>
    <p:extLst>
      <p:ext uri="{BB962C8B-B14F-4D97-AF65-F5344CB8AC3E}">
        <p14:creationId xmlns="" xmlns:p14="http://schemas.microsoft.com/office/powerpoint/2010/main" val="3556500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20</a:t>
            </a:fld>
            <a:endParaRPr lang="fr-CA"/>
          </a:p>
        </p:txBody>
      </p:sp>
    </p:spTree>
    <p:extLst>
      <p:ext uri="{BB962C8B-B14F-4D97-AF65-F5344CB8AC3E}">
        <p14:creationId xmlns="" xmlns:p14="http://schemas.microsoft.com/office/powerpoint/2010/main" val="2822848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-3 caractéristiques</a:t>
            </a:r>
            <a:r>
              <a:rPr lang="fr-FR" baseline="0" dirty="0" smtClean="0"/>
              <a:t> graphiques (couleur, hauteur, rotation)</a:t>
            </a:r>
          </a:p>
          <a:p>
            <a:r>
              <a:rPr lang="fr-FR" baseline="0" dirty="0" smtClean="0"/>
              <a:t>-Placement des éléments en </a:t>
            </a:r>
            <a:r>
              <a:rPr lang="fr-FR" baseline="0" dirty="0" err="1" smtClean="0"/>
              <a:t>Treemap</a:t>
            </a:r>
            <a:r>
              <a:rPr lang="fr-FR" baseline="0" dirty="0" smtClean="0"/>
              <a:t> (modification pour accommoder le fait que les éléments occupent le même espace sur le plan)</a:t>
            </a:r>
          </a:p>
          <a:p>
            <a:r>
              <a:rPr lang="fr-FR" baseline="0" dirty="0" smtClean="0"/>
              <a:t>-Le découpage du </a:t>
            </a:r>
            <a:r>
              <a:rPr lang="fr-FR" baseline="0" dirty="0" err="1" smtClean="0"/>
              <a:t>Treemap</a:t>
            </a:r>
            <a:r>
              <a:rPr lang="fr-FR" baseline="0" dirty="0" smtClean="0"/>
              <a:t> est fait selon les paquetages</a:t>
            </a:r>
          </a:p>
          <a:p>
            <a:r>
              <a:rPr lang="fr-FR" baseline="0" dirty="0" smtClean="0"/>
              <a:t>-Présenté en premier puisque les autres représentations dépendent de la granularité des classes</a:t>
            </a:r>
            <a:endParaRPr lang="fr-FR" dirty="0"/>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22</a:t>
            </a:fld>
            <a:endParaRPr lang="fr-CA"/>
          </a:p>
        </p:txBody>
      </p:sp>
    </p:spTree>
    <p:extLst>
      <p:ext uri="{BB962C8B-B14F-4D97-AF65-F5344CB8AC3E}">
        <p14:creationId xmlns="" xmlns:p14="http://schemas.microsoft.com/office/powerpoint/2010/main" val="93723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paquetages</a:t>
            </a:r>
            <a:r>
              <a:rPr lang="fr-FR" baseline="0" dirty="0" smtClean="0"/>
              <a:t> occupent l’espace à l’intérieur des séparateurs créés par le </a:t>
            </a:r>
            <a:r>
              <a:rPr lang="fr-FR" baseline="0" dirty="0" err="1" smtClean="0"/>
              <a:t>Treemap</a:t>
            </a:r>
            <a:r>
              <a:rPr lang="fr-FR" baseline="0" dirty="0" smtClean="0"/>
              <a:t> au niveau de granularité des classes. </a:t>
            </a:r>
          </a:p>
          <a:p>
            <a:r>
              <a:rPr lang="fr-FR" baseline="0" dirty="0" smtClean="0"/>
              <a:t>-2 caractéristiques graphiques (hauteur et couleur). Rotation non présente à cause de la base variable des éléments et de leur forme (possibilité d’occuper l’espace d’un voisin)</a:t>
            </a:r>
          </a:p>
          <a:p>
            <a:r>
              <a:rPr lang="fr-FR" baseline="0" dirty="0" smtClean="0"/>
              <a:t>-Plusieurs niveaux de profondeur possible. On peut ouvrir et fermer les paquetages et même présenter des classes et des paquetages de plus</a:t>
            </a:r>
          </a:p>
          <a:p>
            <a:r>
              <a:rPr lang="fr-FR" baseline="0" dirty="0" smtClean="0"/>
              <a:t>Haut niveau en même temps </a:t>
            </a:r>
            <a:endParaRPr lang="fr-FR" dirty="0"/>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23</a:t>
            </a:fld>
            <a:endParaRPr lang="fr-CA"/>
          </a:p>
        </p:txBody>
      </p:sp>
    </p:spTree>
    <p:extLst>
      <p:ext uri="{BB962C8B-B14F-4D97-AF65-F5344CB8AC3E}">
        <p14:creationId xmlns="" xmlns:p14="http://schemas.microsoft.com/office/powerpoint/2010/main" val="3257893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a:t>
            </a:r>
            <a:r>
              <a:rPr lang="fr-FR" baseline="0" dirty="0" smtClean="0"/>
              <a:t> méthodes comportent les mêmes caractéristiques graphiques que les classes. La rotation est relative à la rotation de la classe.</a:t>
            </a:r>
          </a:p>
          <a:p>
            <a:r>
              <a:rPr lang="fr-FR" baseline="0" dirty="0" smtClean="0"/>
              <a:t>-La taille de la base dépend du nombre de méthodes dans les classes. Puisque les classes ont une base fixe, il faut placer toutes les méthodes</a:t>
            </a:r>
            <a:r>
              <a:rPr lang="fr-FR" baseline="0" dirty="0"/>
              <a:t> </a:t>
            </a:r>
            <a:r>
              <a:rPr lang="fr-FR" baseline="0" dirty="0" smtClean="0"/>
              <a:t>à l’intérieur de cette base.</a:t>
            </a:r>
          </a:p>
          <a:p>
            <a:r>
              <a:rPr lang="fr-FR" baseline="0" dirty="0" smtClean="0"/>
              <a:t>-Les méthodes sont classées les unes à côté des autres selon leur ordre d’apparition dans la classe. Elles peuvent aussi être ordonnées selon une métrique.</a:t>
            </a:r>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24</a:t>
            </a:fld>
            <a:endParaRPr lang="fr-CA"/>
          </a:p>
        </p:txBody>
      </p:sp>
    </p:spTree>
    <p:extLst>
      <p:ext uri="{BB962C8B-B14F-4D97-AF65-F5344CB8AC3E}">
        <p14:creationId xmlns="" xmlns:p14="http://schemas.microsoft.com/office/powerpoint/2010/main" val="121234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granularité</a:t>
            </a:r>
            <a:r>
              <a:rPr lang="fr-FR" baseline="0" dirty="0" smtClean="0"/>
              <a:t> des lignes de code est représentée à la manière </a:t>
            </a:r>
            <a:r>
              <a:rPr lang="fr-FR" baseline="0" dirty="0" err="1" smtClean="0"/>
              <a:t>SeeSoft</a:t>
            </a:r>
            <a:r>
              <a:rPr lang="fr-FR" baseline="0" dirty="0" smtClean="0"/>
              <a:t> avec des bandes de couleurs pour chaque ligne. Il y a donc une seule caractéristique de représentée à ce niveau de granularité. Il est possible de voir le texte ou de le cacher et de grossir ou rapetisser la largeur des lignes. </a:t>
            </a:r>
          </a:p>
          <a:p>
            <a:r>
              <a:rPr lang="fr-FR" baseline="0" dirty="0" smtClean="0"/>
              <a:t>-Ce contexte est différent des autres puisqu’il n’est pas accessible à travers l’environnement 3D. On peut aussi avoir plusieurs instances de cette visualisation sur tous les fichiers qui nous intéressent. </a:t>
            </a:r>
            <a:endParaRPr lang="fr-FR" dirty="0"/>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25</a:t>
            </a:fld>
            <a:endParaRPr lang="fr-CA"/>
          </a:p>
        </p:txBody>
      </p:sp>
    </p:spTree>
    <p:extLst>
      <p:ext uri="{BB962C8B-B14F-4D97-AF65-F5344CB8AC3E}">
        <p14:creationId xmlns="" xmlns:p14="http://schemas.microsoft.com/office/powerpoint/2010/main" val="3088872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26</a:t>
            </a:fld>
            <a:endParaRPr lang="fr-CA"/>
          </a:p>
        </p:txBody>
      </p:sp>
    </p:spTree>
    <p:extLst>
      <p:ext uri="{BB962C8B-B14F-4D97-AF65-F5344CB8AC3E}">
        <p14:creationId xmlns="" xmlns:p14="http://schemas.microsoft.com/office/powerpoint/2010/main" val="990602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27</a:t>
            </a:fld>
            <a:endParaRPr lang="fr-CA"/>
          </a:p>
        </p:txBody>
      </p:sp>
    </p:spTree>
    <p:extLst>
      <p:ext uri="{BB962C8B-B14F-4D97-AF65-F5344CB8AC3E}">
        <p14:creationId xmlns="" xmlns:p14="http://schemas.microsoft.com/office/powerpoint/2010/main" val="1751803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28</a:t>
            </a:fld>
            <a:endParaRPr lang="fr-CA"/>
          </a:p>
        </p:txBody>
      </p:sp>
    </p:spTree>
    <p:extLst>
      <p:ext uri="{BB962C8B-B14F-4D97-AF65-F5344CB8AC3E}">
        <p14:creationId xmlns="" xmlns:p14="http://schemas.microsoft.com/office/powerpoint/2010/main" val="4062336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29</a:t>
            </a:fld>
            <a:endParaRPr lang="fr-CA"/>
          </a:p>
        </p:txBody>
      </p:sp>
    </p:spTree>
    <p:extLst>
      <p:ext uri="{BB962C8B-B14F-4D97-AF65-F5344CB8AC3E}">
        <p14:creationId xmlns="" xmlns:p14="http://schemas.microsoft.com/office/powerpoint/2010/main" val="1785737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419BC0AB-0A14-4F25-A3E9-EF2AA75D0420}" type="slidenum">
              <a:rPr lang="fr-CA" smtClean="0"/>
              <a:pPr/>
              <a:t>30</a:t>
            </a:fld>
            <a:endParaRPr lang="fr-CA"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fr-FR" dirty="0" smtClean="0"/>
              <a:t>Il est difficile de voir les différences</a:t>
            </a:r>
            <a:r>
              <a:rPr lang="fr-FR" baseline="0" dirty="0" smtClean="0"/>
              <a:t> entre ces items quand ils sont présentés côte-à-côte. Il n’y a pas de cohérence spatiale dans ce cas.</a:t>
            </a:r>
            <a:endParaRPr lang="fr-FR"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5DFDB0DC-6ED9-4AC6-A327-F7F5D959B5DF}" type="slidenum">
              <a:rPr lang="fr-CA" smtClean="0"/>
              <a:pPr/>
              <a:t>31</a:t>
            </a:fld>
            <a:endParaRPr lang="fr-CA"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fr-FR" dirty="0" smtClean="0"/>
              <a:t>-Quand la cohérence est présente,</a:t>
            </a:r>
            <a:r>
              <a:rPr lang="fr-FR" baseline="0" dirty="0" smtClean="0"/>
              <a:t> il est très facile de voir les différences entre les deux images. On est en présence de cohérence spatiale (même endroit) et cohérence temporelle (moments rapprochés).</a:t>
            </a:r>
          </a:p>
          <a:p>
            <a:pPr eaLnBrk="1" hangingPunct="1"/>
            <a:r>
              <a:rPr lang="fr-FR" baseline="0" dirty="0" smtClean="0"/>
              <a:t>- Ces principes visuels sont exploités dans les déplacements entre contextes. Ils étaient fortement utilisés dans nos travaux précédents sur l’évolution du logiciel. Ils sont encore utilisés à l’intérieur de l’intégration dans le développement, mais à une moins grande échelle. Nous le verrons plus tard. </a:t>
            </a:r>
            <a:endParaRPr lang="fr-FR"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Contexte de la qualité</a:t>
            </a:r>
            <a:endParaRPr lang="fr-FR" dirty="0"/>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32</a:t>
            </a:fld>
            <a:endParaRPr lang="fr-CA"/>
          </a:p>
        </p:txBody>
      </p:sp>
    </p:spTree>
    <p:extLst>
      <p:ext uri="{BB962C8B-B14F-4D97-AF65-F5344CB8AC3E}">
        <p14:creationId xmlns="" xmlns:p14="http://schemas.microsoft.com/office/powerpoint/2010/main" val="1023782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Contexte des systèmes de contrôle de version</a:t>
            </a:r>
            <a:r>
              <a:rPr lang="fr-FR" baseline="0" dirty="0" smtClean="0"/>
              <a:t> </a:t>
            </a:r>
            <a:r>
              <a:rPr lang="fr-FR" dirty="0" smtClean="0"/>
              <a:t>avec</a:t>
            </a:r>
            <a:r>
              <a:rPr lang="fr-FR" baseline="0" dirty="0" smtClean="0"/>
              <a:t> un code de couleurs différent pour les auteurs</a:t>
            </a:r>
            <a:endParaRPr lang="fr-FR" dirty="0"/>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33</a:t>
            </a:fld>
            <a:endParaRPr lang="fr-CA"/>
          </a:p>
        </p:txBody>
      </p:sp>
    </p:spTree>
    <p:extLst>
      <p:ext uri="{BB962C8B-B14F-4D97-AF65-F5344CB8AC3E}">
        <p14:creationId xmlns="" xmlns:p14="http://schemas.microsoft.com/office/powerpoint/2010/main" val="967525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Contexte des bogues</a:t>
            </a:r>
            <a:endParaRPr lang="fr-FR" dirty="0"/>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34</a:t>
            </a:fld>
            <a:endParaRPr lang="fr-CA"/>
          </a:p>
        </p:txBody>
      </p:sp>
    </p:spTree>
    <p:extLst>
      <p:ext uri="{BB962C8B-B14F-4D97-AF65-F5344CB8AC3E}">
        <p14:creationId xmlns="" xmlns:p14="http://schemas.microsoft.com/office/powerpoint/2010/main" val="822507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Voici les métriques principales utilisé</a:t>
            </a:r>
            <a:r>
              <a:rPr lang="fr-CA" baseline="0" dirty="0" smtClean="0"/>
              <a:t>es dans les différents contextes et aux quatre niveaux de granularité. Il est toujours possible pour un utilisateur de modifier les associations avec les caractéristiques graphiques pour créer de nouveaux contextes. En utilisant les métriques présentes dans le tableau ou en créant de nouvelles métriques. </a:t>
            </a:r>
            <a:endParaRPr lang="fr-CA" dirty="0"/>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smtClean="0"/>
              <a:pPr>
                <a:defRPr/>
              </a:pPr>
              <a:t>35</a:t>
            </a:fld>
            <a:endParaRPr lang="fr-CA"/>
          </a:p>
        </p:txBody>
      </p:sp>
    </p:spTree>
    <p:extLst>
      <p:ext uri="{BB962C8B-B14F-4D97-AF65-F5344CB8AC3E}">
        <p14:creationId xmlns="" xmlns:p14="http://schemas.microsoft.com/office/powerpoint/2010/main" val="3567972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36</a:t>
            </a:fld>
            <a:endParaRPr lang="fr-CA"/>
          </a:p>
        </p:txBody>
      </p:sp>
    </p:spTree>
    <p:extLst>
      <p:ext uri="{BB962C8B-B14F-4D97-AF65-F5344CB8AC3E}">
        <p14:creationId xmlns="" xmlns:p14="http://schemas.microsoft.com/office/powerpoint/2010/main" val="702771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42</a:t>
            </a:fld>
            <a:endParaRPr lang="fr-CA"/>
          </a:p>
        </p:txBody>
      </p:sp>
    </p:spTree>
    <p:extLst>
      <p:ext uri="{BB962C8B-B14F-4D97-AF65-F5344CB8AC3E}">
        <p14:creationId xmlns="" xmlns:p14="http://schemas.microsoft.com/office/powerpoint/2010/main" val="26222515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Exemple d’utilisation d’un filtre pour trouver les relations entre les éléments (liens de couplage)</a:t>
            </a:r>
            <a:endParaRPr lang="fr-CA" dirty="0"/>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smtClean="0"/>
              <a:pPr>
                <a:defRPr/>
              </a:pPr>
              <a:t>44</a:t>
            </a:fld>
            <a:endParaRPr lang="fr-CA"/>
          </a:p>
        </p:txBody>
      </p:sp>
    </p:spTree>
    <p:extLst>
      <p:ext uri="{BB962C8B-B14F-4D97-AF65-F5344CB8AC3E}">
        <p14:creationId xmlns="" xmlns:p14="http://schemas.microsoft.com/office/powerpoint/2010/main" val="33824182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Les filtres peuvent être appliqués peu</a:t>
            </a:r>
            <a:r>
              <a:rPr lang="fr-CA" baseline="0" dirty="0" smtClean="0"/>
              <a:t> importe le niveau de granularité visible et peuvent être appliqués quand plusieurs niveaux de granularité sont visibles en même temps</a:t>
            </a:r>
            <a:endParaRPr lang="fr-CA" dirty="0"/>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smtClean="0"/>
              <a:pPr>
                <a:defRPr/>
              </a:pPr>
              <a:t>45</a:t>
            </a:fld>
            <a:endParaRPr lang="fr-CA"/>
          </a:p>
        </p:txBody>
      </p:sp>
    </p:spTree>
    <p:extLst>
      <p:ext uri="{BB962C8B-B14F-4D97-AF65-F5344CB8AC3E}">
        <p14:creationId xmlns="" xmlns:p14="http://schemas.microsoft.com/office/powerpoint/2010/main" val="1820090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r>
              <a:rPr lang="fr-FR" dirty="0" smtClean="0"/>
              <a:t>Permet</a:t>
            </a:r>
            <a:r>
              <a:rPr lang="fr-FR" baseline="0" dirty="0" smtClean="0"/>
              <a:t> de gérer le système de fichiers et d’accéder aux éléments: paquetages, classes, méthodes. Permet la navigation dans le code (accès aux définitions et création des arbres d’appels de méthodes) et la vérification de la syntaxe automatiquement.</a:t>
            </a:r>
            <a:endParaRPr lang="fr-FR"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a:t>
            </a:r>
            <a:r>
              <a:rPr lang="fr-FR" baseline="0" dirty="0" smtClean="0"/>
              <a:t> méthodes comportent les mêmes caractéristiques graphiques que les classes. La rotation est relative à la rotation de la classe.</a:t>
            </a:r>
          </a:p>
          <a:p>
            <a:r>
              <a:rPr lang="fr-FR" baseline="0" dirty="0" smtClean="0"/>
              <a:t>-La taille de la base dépend du nombre de méthodes dans les classes. Puisque les classes ont une base fixe, il faut placer toutes les méthodes</a:t>
            </a:r>
            <a:r>
              <a:rPr lang="fr-FR" baseline="0" dirty="0"/>
              <a:t> </a:t>
            </a:r>
            <a:r>
              <a:rPr lang="fr-FR" baseline="0" dirty="0" smtClean="0"/>
              <a:t>à l’intérieur de cette base.</a:t>
            </a:r>
          </a:p>
          <a:p>
            <a:r>
              <a:rPr lang="fr-FR" baseline="0" dirty="0" smtClean="0"/>
              <a:t>-Les méthodes sont classées les unes à côté des autres selon leur ordre d’apparition dans la classe. Elles peuvent aussi être ordonnées selon une métrique.</a:t>
            </a:r>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63</a:t>
            </a:fld>
            <a:endParaRPr lang="fr-CA"/>
          </a:p>
        </p:txBody>
      </p:sp>
    </p:spTree>
    <p:extLst>
      <p:ext uri="{BB962C8B-B14F-4D97-AF65-F5344CB8AC3E}">
        <p14:creationId xmlns="" xmlns:p14="http://schemas.microsoft.com/office/powerpoint/2010/main" val="1212343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e l'image des diapositives 1"/>
          <p:cNvSpPr>
            <a:spLocks noGrp="1" noRot="1" noChangeAspect="1" noTextEdit="1"/>
          </p:cNvSpPr>
          <p:nvPr>
            <p:ph type="sldImg"/>
          </p:nvPr>
        </p:nvSpPr>
        <p:spPr>
          <a:ln/>
        </p:spPr>
      </p:sp>
      <p:sp>
        <p:nvSpPr>
          <p:cNvPr id="90115" name="Espace réservé des commentaires 2"/>
          <p:cNvSpPr>
            <a:spLocks noGrp="1"/>
          </p:cNvSpPr>
          <p:nvPr>
            <p:ph type="body" idx="1"/>
          </p:nvPr>
        </p:nvSpPr>
        <p:spPr>
          <a:noFill/>
          <a:ln/>
        </p:spPr>
        <p:txBody>
          <a:bodyPr/>
          <a:lstStyle/>
          <a:p>
            <a:pPr eaLnBrk="1" hangingPunct="1"/>
            <a:endParaRPr lang="fr-FR" smtClean="0"/>
          </a:p>
        </p:txBody>
      </p:sp>
      <p:sp>
        <p:nvSpPr>
          <p:cNvPr id="90116" name="Espace réservé du numéro de diapositive 3"/>
          <p:cNvSpPr>
            <a:spLocks noGrp="1"/>
          </p:cNvSpPr>
          <p:nvPr>
            <p:ph type="sldNum" sz="quarter" idx="5"/>
          </p:nvPr>
        </p:nvSpPr>
        <p:spPr>
          <a:noFill/>
        </p:spPr>
        <p:txBody>
          <a:bodyPr/>
          <a:lstStyle/>
          <a:p>
            <a:fld id="{94B82EB4-076D-4418-82BA-4AB23B5FF841}" type="slidenum">
              <a:rPr lang="fr-CA" smtClean="0"/>
              <a:pPr/>
              <a:t>69</a:t>
            </a:fld>
            <a:endParaRPr lang="fr-CA"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8F946067-4B78-4CFF-A2DC-3F54D43A61C1}" type="slidenum">
              <a:rPr lang="fr-CA" smtClean="0"/>
              <a:pPr/>
              <a:t>75</a:t>
            </a:fld>
            <a:endParaRPr lang="fr-CA"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4E785E21-DE49-4484-A75D-339790C83E7F}" type="slidenum">
              <a:rPr lang="fr-CA" smtClean="0"/>
              <a:pPr/>
              <a:t>78</a:t>
            </a:fld>
            <a:endParaRPr lang="fr-CA"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Espace réservé de l'image des diapositives 1"/>
          <p:cNvSpPr>
            <a:spLocks noGrp="1" noRot="1" noChangeAspect="1" noTextEdit="1"/>
          </p:cNvSpPr>
          <p:nvPr>
            <p:ph type="sldImg"/>
          </p:nvPr>
        </p:nvSpPr>
        <p:spPr>
          <a:ln/>
        </p:spPr>
      </p:sp>
      <p:sp>
        <p:nvSpPr>
          <p:cNvPr id="122883" name="Espace réservé des commentaires 2"/>
          <p:cNvSpPr>
            <a:spLocks noGrp="1"/>
          </p:cNvSpPr>
          <p:nvPr>
            <p:ph type="body" idx="1"/>
          </p:nvPr>
        </p:nvSpPr>
        <p:spPr>
          <a:noFill/>
          <a:ln/>
        </p:spPr>
        <p:txBody>
          <a:bodyPr/>
          <a:lstStyle/>
          <a:p>
            <a:pPr eaLnBrk="1" hangingPunct="1"/>
            <a:endParaRPr lang="fr-FR" smtClean="0"/>
          </a:p>
        </p:txBody>
      </p:sp>
      <p:sp>
        <p:nvSpPr>
          <p:cNvPr id="122884" name="Espace réservé du numéro de diapositive 3"/>
          <p:cNvSpPr>
            <a:spLocks noGrp="1"/>
          </p:cNvSpPr>
          <p:nvPr>
            <p:ph type="sldNum" sz="quarter" idx="5"/>
          </p:nvPr>
        </p:nvSpPr>
        <p:spPr>
          <a:noFill/>
        </p:spPr>
        <p:txBody>
          <a:bodyPr/>
          <a:lstStyle/>
          <a:p>
            <a:fld id="{60F62B9B-EE77-4A6A-973E-A496E29E9C6E}" type="slidenum">
              <a:rPr lang="fr-CA" smtClean="0"/>
              <a:pPr/>
              <a:t>85</a:t>
            </a:fld>
            <a:endParaRPr lang="fr-CA"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L’information sur un programme</a:t>
            </a:r>
            <a:r>
              <a:rPr lang="fr-FR" baseline="0" dirty="0" smtClean="0"/>
              <a:t> peut être vue de la façon suivante et représentée en utilisant un cube avec plusieurs cellules.</a:t>
            </a:r>
          </a:p>
          <a:p>
            <a:r>
              <a:rPr lang="fr-FR" baseline="0" dirty="0" smtClean="0"/>
              <a:t>Il y a différents niveaux d’abstraction au logiciel et il y a différents contextes dans lequel on peut se placer pour l’étudier. Ensuite, on peut vérifier ces informations sur le logiciel en fonction du temps pour connaître son état à un moment précis ou évaluer son évolution.</a:t>
            </a:r>
          </a:p>
          <a:p>
            <a:r>
              <a:rPr lang="fr-FR" baseline="0" dirty="0" smtClean="0"/>
              <a:t>Dans cette présentation on va s’intéresser à l’information qui se trouve à ces niveaux et aux contextes présentés sur l’image.</a:t>
            </a:r>
            <a:endParaRPr lang="fr-FR" dirty="0"/>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7</a:t>
            </a:fld>
            <a:endParaRPr lang="fr-CA"/>
          </a:p>
        </p:txBody>
      </p:sp>
    </p:spTree>
    <p:extLst>
      <p:ext uri="{BB962C8B-B14F-4D97-AF65-F5344CB8AC3E}">
        <p14:creationId xmlns="" xmlns:p14="http://schemas.microsoft.com/office/powerpoint/2010/main" val="3459443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28600" indent="-228600">
              <a:buAutoNum type="alphaUcPeriod"/>
            </a:pPr>
            <a:r>
              <a:rPr lang="fr-FR" dirty="0" err="1" smtClean="0"/>
              <a:t>Bragdon</a:t>
            </a:r>
            <a:r>
              <a:rPr lang="fr-FR" dirty="0" smtClean="0"/>
              <a:t> et al modifient</a:t>
            </a:r>
            <a:r>
              <a:rPr lang="fr-FR" baseline="0" dirty="0" smtClean="0"/>
              <a:t> la façon d’écrire et de lire le code en modifiant l’interface d’Eclipse dans leur outil Code </a:t>
            </a:r>
            <a:r>
              <a:rPr lang="fr-FR" baseline="0" dirty="0" err="1" smtClean="0"/>
              <a:t>Bubble</a:t>
            </a:r>
            <a:r>
              <a:rPr lang="fr-FR" baseline="0" dirty="0" smtClean="0"/>
              <a:t>. Ils présentent entre autres les méthodes plutôt que les fichiers dans des bulles sur un plan infini dans lequel le programmeur se déplace. Ils permettent aussi de retrouver les chaînes d’appels et de montrer les méthodes correspondantes. </a:t>
            </a:r>
          </a:p>
          <a:p>
            <a:pPr marL="228600" indent="-228600">
              <a:buAutoNum type="alphaUcPeriod"/>
            </a:pPr>
            <a:r>
              <a:rPr lang="fr-FR" baseline="0" dirty="0" smtClean="0"/>
              <a:t>Fritz et Murphy présentent l’information dans un plug-in d’Eclipse et réarrangent les fragments d’informations présents dans une base de connaissances pour les présenter à l’utilisateur. Ils ont aussi mené une étude importante auprès de développeurs de l’industrie pour déterminer les questions les plus pertinentes</a:t>
            </a:r>
            <a:endParaRPr lang="fr-FR" dirty="0"/>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8</a:t>
            </a:fld>
            <a:endParaRPr lang="fr-CA"/>
          </a:p>
        </p:txBody>
      </p:sp>
    </p:spTree>
    <p:extLst>
      <p:ext uri="{BB962C8B-B14F-4D97-AF65-F5344CB8AC3E}">
        <p14:creationId xmlns="" xmlns:p14="http://schemas.microsoft.com/office/powerpoint/2010/main" val="926685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Code city (classes</a:t>
            </a:r>
            <a:r>
              <a:rPr lang="fr-FR" baseline="0" dirty="0" smtClean="0"/>
              <a:t> et méthodes)</a:t>
            </a:r>
          </a:p>
          <a:p>
            <a:r>
              <a:rPr lang="fr-FR" baseline="0" dirty="0" err="1" smtClean="0"/>
              <a:t>Seesoft</a:t>
            </a:r>
            <a:r>
              <a:rPr lang="fr-FR" baseline="0" dirty="0" smtClean="0"/>
              <a:t> (ligne)</a:t>
            </a:r>
          </a:p>
          <a:p>
            <a:r>
              <a:rPr lang="fr-FR" baseline="0" dirty="0" err="1" smtClean="0"/>
              <a:t>SolidFx</a:t>
            </a:r>
            <a:r>
              <a:rPr lang="fr-FR" baseline="0" dirty="0" smtClean="0"/>
              <a:t> (appels entre méthodes ou classes) </a:t>
            </a:r>
            <a:r>
              <a:rPr lang="fr-FR" baseline="0" dirty="0" err="1" smtClean="0"/>
              <a:t>Sunburst</a:t>
            </a:r>
            <a:r>
              <a:rPr lang="fr-FR" baseline="0" dirty="0" smtClean="0"/>
              <a:t> avec appels présentés à l’intérieur. Utilisation de </a:t>
            </a:r>
            <a:r>
              <a:rPr lang="fr-FR" baseline="0" dirty="0" err="1" smtClean="0"/>
              <a:t>splines</a:t>
            </a:r>
            <a:r>
              <a:rPr lang="fr-FR" baseline="0" dirty="0" smtClean="0"/>
              <a:t> pour réduire l’occultation</a:t>
            </a:r>
            <a:endParaRPr lang="fr-FR" dirty="0" smtClean="0"/>
          </a:p>
          <a:p>
            <a:r>
              <a:rPr lang="fr-FR" dirty="0" smtClean="0"/>
              <a:t>Des</a:t>
            </a:r>
            <a:r>
              <a:rPr lang="fr-FR" baseline="0" dirty="0" smtClean="0"/>
              <a:t> visualisations qui s’intéressent à représenter l’information dans une cellule selon le cube d’organisation de l’information présenté plus haut.</a:t>
            </a:r>
            <a:endParaRPr lang="fr-FR" dirty="0"/>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9</a:t>
            </a:fld>
            <a:endParaRPr lang="fr-CA"/>
          </a:p>
        </p:txBody>
      </p:sp>
    </p:spTree>
    <p:extLst>
      <p:ext uri="{BB962C8B-B14F-4D97-AF65-F5344CB8AC3E}">
        <p14:creationId xmlns="" xmlns:p14="http://schemas.microsoft.com/office/powerpoint/2010/main" val="2988782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-Code </a:t>
            </a:r>
            <a:r>
              <a:rPr lang="fr-FR" dirty="0" err="1" smtClean="0"/>
              <a:t>Swarm</a:t>
            </a:r>
            <a:r>
              <a:rPr lang="fr-FR" dirty="0" smtClean="0"/>
              <a:t> Fichiers gravitent</a:t>
            </a:r>
            <a:r>
              <a:rPr lang="fr-FR" baseline="0" dirty="0" smtClean="0"/>
              <a:t> autour des auteurs avec de l’animation</a:t>
            </a:r>
            <a:endParaRPr lang="fr-FR" dirty="0" smtClean="0"/>
          </a:p>
          <a:p>
            <a:r>
              <a:rPr lang="fr-FR" dirty="0" smtClean="0"/>
              <a:t>-Diagramme</a:t>
            </a:r>
            <a:r>
              <a:rPr lang="fr-FR" baseline="0" dirty="0" smtClean="0"/>
              <a:t> </a:t>
            </a:r>
            <a:r>
              <a:rPr lang="fr-FR" baseline="0" dirty="0" err="1" smtClean="0"/>
              <a:t>Kiviat</a:t>
            </a:r>
            <a:r>
              <a:rPr lang="fr-FR" baseline="0" dirty="0" smtClean="0"/>
              <a:t> Plusieurs métriques présentées autour d’un cercle et les différentes couches de couleur représentent les versions</a:t>
            </a:r>
          </a:p>
          <a:p>
            <a:r>
              <a:rPr lang="fr-FR" baseline="0" dirty="0" smtClean="0"/>
              <a:t>-Couplage logique (Co-change) On s’intéresse à un fichier en particulier et plus les autres fichiers sont près du centre, plus ils ont tendance à être modifiés en même temps. </a:t>
            </a:r>
          </a:p>
          <a:p>
            <a:r>
              <a:rPr lang="fr-FR" dirty="0" smtClean="0"/>
              <a:t>-</a:t>
            </a:r>
            <a:r>
              <a:rPr lang="fr-FR" dirty="0" err="1" smtClean="0"/>
              <a:t>Spectrograph</a:t>
            </a:r>
            <a:r>
              <a:rPr lang="fr-FR" baseline="0" dirty="0" smtClean="0"/>
              <a:t> Exemple classique de l’utilisation d’une matrice où les rangées sont des éléments et les colonnes représentent les versions ou le temps qui passe</a:t>
            </a:r>
          </a:p>
        </p:txBody>
      </p:sp>
      <p:sp>
        <p:nvSpPr>
          <p:cNvPr id="4" name="Espace réservé du numéro de diapositive 3"/>
          <p:cNvSpPr>
            <a:spLocks noGrp="1"/>
          </p:cNvSpPr>
          <p:nvPr>
            <p:ph type="sldNum" sz="quarter" idx="10"/>
          </p:nvPr>
        </p:nvSpPr>
        <p:spPr/>
        <p:txBody>
          <a:bodyPr/>
          <a:lstStyle/>
          <a:p>
            <a:pPr>
              <a:defRPr/>
            </a:pPr>
            <a:fld id="{F8B44DA9-F055-4E47-B1B1-AF4FC8115DCC}" type="slidenum">
              <a:rPr lang="fr-CA"/>
              <a:pPr>
                <a:defRPr/>
              </a:pPr>
              <a:t>10</a:t>
            </a:fld>
            <a:endParaRPr lang="fr-CA"/>
          </a:p>
        </p:txBody>
      </p:sp>
    </p:spTree>
    <p:extLst>
      <p:ext uri="{BB962C8B-B14F-4D97-AF65-F5344CB8AC3E}">
        <p14:creationId xmlns="" xmlns:p14="http://schemas.microsoft.com/office/powerpoint/2010/main" val="2884878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Line 4"/>
          <p:cNvSpPr>
            <a:spLocks noChangeShapeType="1"/>
          </p:cNvSpPr>
          <p:nvPr/>
        </p:nvSpPr>
        <p:spPr bwMode="auto">
          <a:xfrm>
            <a:off x="466725" y="0"/>
            <a:ext cx="0" cy="611188"/>
          </a:xfrm>
          <a:prstGeom prst="line">
            <a:avLst/>
          </a:prstGeom>
          <a:noFill/>
          <a:ln w="19050">
            <a:solidFill>
              <a:schemeClr val="folHlink"/>
            </a:solidFill>
            <a:round/>
            <a:headEnd/>
            <a:tailEnd/>
          </a:ln>
          <a:effectLst/>
        </p:spPr>
        <p:txBody>
          <a:bodyPr/>
          <a:lstStyle/>
          <a:p>
            <a:pPr>
              <a:defRPr/>
            </a:pPr>
            <a:endParaRPr lang="fr-FR"/>
          </a:p>
        </p:txBody>
      </p:sp>
      <p:sp>
        <p:nvSpPr>
          <p:cNvPr id="5122" name="Rectangle 2"/>
          <p:cNvSpPr>
            <a:spLocks noGrp="1" noChangeArrowheads="1"/>
          </p:cNvSpPr>
          <p:nvPr>
            <p:ph type="ctrTitle"/>
          </p:nvPr>
        </p:nvSpPr>
        <p:spPr>
          <a:xfrm>
            <a:off x="685800" y="1981200"/>
            <a:ext cx="7772400" cy="1477963"/>
          </a:xfrm>
        </p:spPr>
        <p:txBody>
          <a:bodyPr/>
          <a:lstStyle>
            <a:lvl1pPr algn="ctr">
              <a:defRPr/>
            </a:lvl1pPr>
          </a:lstStyle>
          <a:p>
            <a:r>
              <a:rPr lang="en-CA"/>
              <a:t>Click to edit Master title style</a:t>
            </a:r>
          </a:p>
        </p:txBody>
      </p:sp>
      <p:sp>
        <p:nvSpPr>
          <p:cNvPr id="5123" name="Rectangle 3"/>
          <p:cNvSpPr>
            <a:spLocks noGrp="1" noChangeArrowheads="1"/>
          </p:cNvSpPr>
          <p:nvPr>
            <p:ph type="subTitle" idx="1"/>
          </p:nvPr>
        </p:nvSpPr>
        <p:spPr>
          <a:xfrm>
            <a:off x="1371600" y="3740150"/>
            <a:ext cx="6400800" cy="1749425"/>
          </a:xfrm>
        </p:spPr>
        <p:txBody>
          <a:bodyPr/>
          <a:lstStyle>
            <a:lvl1pPr marL="0" indent="0" algn="ctr">
              <a:buFontTx/>
              <a:buNone/>
              <a:defRPr/>
            </a:lvl1pPr>
          </a:lstStyle>
          <a:p>
            <a:r>
              <a:rPr lang="en-CA"/>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494463" y="723900"/>
            <a:ext cx="1841500" cy="5402263"/>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969963" y="723900"/>
            <a:ext cx="5372100" cy="5402263"/>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969963" y="723900"/>
            <a:ext cx="73660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969963" y="1971675"/>
            <a:ext cx="3606800" cy="41544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729163" y="1971675"/>
            <a:ext cx="3606800" cy="41544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969963" y="723900"/>
            <a:ext cx="73660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969963" y="1971675"/>
            <a:ext cx="3606800" cy="41544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729163" y="1971675"/>
            <a:ext cx="3606800" cy="200025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729163" y="4124325"/>
            <a:ext cx="3606800" cy="200183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re. Texte et clip multimédia">
    <p:spTree>
      <p:nvGrpSpPr>
        <p:cNvPr id="1" name=""/>
        <p:cNvGrpSpPr/>
        <p:nvPr/>
      </p:nvGrpSpPr>
      <p:grpSpPr>
        <a:xfrm>
          <a:off x="0" y="0"/>
          <a:ext cx="0" cy="0"/>
          <a:chOff x="0" y="0"/>
          <a:chExt cx="0" cy="0"/>
        </a:xfrm>
      </p:grpSpPr>
      <p:sp>
        <p:nvSpPr>
          <p:cNvPr id="2" name="Titre 1"/>
          <p:cNvSpPr>
            <a:spLocks noGrp="1"/>
          </p:cNvSpPr>
          <p:nvPr>
            <p:ph type="title"/>
          </p:nvPr>
        </p:nvSpPr>
        <p:spPr>
          <a:xfrm>
            <a:off x="969963" y="723900"/>
            <a:ext cx="73660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969963" y="1971675"/>
            <a:ext cx="3606800" cy="41544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élément multimédia 3"/>
          <p:cNvSpPr>
            <a:spLocks noGrp="1"/>
          </p:cNvSpPr>
          <p:nvPr>
            <p:ph type="media" sz="half" idx="2"/>
          </p:nvPr>
        </p:nvSpPr>
        <p:spPr>
          <a:xfrm>
            <a:off x="4729163" y="1971675"/>
            <a:ext cx="3606800" cy="4154488"/>
          </a:xfrm>
        </p:spPr>
        <p:txBody>
          <a:bodyPr/>
          <a:lstStyle/>
          <a:p>
            <a:pPr lvl="0"/>
            <a:endParaRPr lang="fr-FR" noProof="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969963" y="1971675"/>
            <a:ext cx="3606800" cy="4154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729163" y="1971675"/>
            <a:ext cx="3606800" cy="4154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69963" y="723900"/>
            <a:ext cx="7366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Cliquez et modifiez le titre</a:t>
            </a:r>
          </a:p>
        </p:txBody>
      </p:sp>
      <p:sp>
        <p:nvSpPr>
          <p:cNvPr id="4099" name="Rectangle 3"/>
          <p:cNvSpPr>
            <a:spLocks noGrp="1" noChangeArrowheads="1"/>
          </p:cNvSpPr>
          <p:nvPr>
            <p:ph type="body" idx="1"/>
          </p:nvPr>
        </p:nvSpPr>
        <p:spPr bwMode="auto">
          <a:xfrm>
            <a:off x="969963" y="1971675"/>
            <a:ext cx="7366000" cy="4154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p>
        </p:txBody>
      </p:sp>
      <p:sp>
        <p:nvSpPr>
          <p:cNvPr id="4100" name="Line 4"/>
          <p:cNvSpPr>
            <a:spLocks noChangeShapeType="1"/>
          </p:cNvSpPr>
          <p:nvPr/>
        </p:nvSpPr>
        <p:spPr bwMode="auto">
          <a:xfrm>
            <a:off x="466725" y="0"/>
            <a:ext cx="0" cy="611188"/>
          </a:xfrm>
          <a:prstGeom prst="line">
            <a:avLst/>
          </a:prstGeom>
          <a:noFill/>
          <a:ln w="19050">
            <a:solidFill>
              <a:schemeClr val="folHlink"/>
            </a:solidFill>
            <a:round/>
            <a:headEnd/>
            <a:tailEnd/>
          </a:ln>
          <a:effectLst/>
        </p:spPr>
        <p:txBody>
          <a:bodyPr/>
          <a:lstStyle/>
          <a:p>
            <a:pPr>
              <a:defRPr/>
            </a:pPr>
            <a:endParaRPr lang="fr-FR"/>
          </a:p>
        </p:txBody>
      </p:sp>
      <p:sp>
        <p:nvSpPr>
          <p:cNvPr id="4101" name="Text Box 5"/>
          <p:cNvSpPr txBox="1">
            <a:spLocks noChangeArrowheads="1"/>
          </p:cNvSpPr>
          <p:nvPr/>
        </p:nvSpPr>
        <p:spPr bwMode="auto">
          <a:xfrm>
            <a:off x="8550275" y="201613"/>
            <a:ext cx="390525" cy="304800"/>
          </a:xfrm>
          <a:prstGeom prst="rect">
            <a:avLst/>
          </a:prstGeom>
          <a:noFill/>
          <a:ln w="9525">
            <a:noFill/>
            <a:miter lim="800000"/>
            <a:headEnd/>
            <a:tailEnd/>
          </a:ln>
          <a:effectLst/>
        </p:spPr>
        <p:txBody>
          <a:bodyPr wrap="none">
            <a:spAutoFit/>
          </a:bodyPr>
          <a:lstStyle/>
          <a:p>
            <a:pPr>
              <a:defRPr/>
            </a:pPr>
            <a:fld id="{95D9647D-5041-4A3B-A54B-455A8593E8AB}" type="slidenum">
              <a:rPr lang="en-US" sz="1400">
                <a:solidFill>
                  <a:schemeClr val="folHlink"/>
                </a:solidFill>
              </a:rPr>
              <a:pPr>
                <a:defRPr/>
              </a:pPr>
              <a:t>‹N°›</a:t>
            </a:fld>
            <a:endParaRPr lang="en-US" sz="1400">
              <a:solidFill>
                <a:schemeClr val="folHlink"/>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xStyles>
    <p:titleStyle>
      <a:lvl1pPr algn="r" rtl="0" eaLnBrk="0" fontAlgn="base" hangingPunct="0">
        <a:lnSpc>
          <a:spcPct val="90000"/>
        </a:lnSpc>
        <a:spcBef>
          <a:spcPct val="0"/>
        </a:spcBef>
        <a:spcAft>
          <a:spcPct val="0"/>
        </a:spcAft>
        <a:defRPr sz="4400">
          <a:solidFill>
            <a:srgbClr val="224080"/>
          </a:solidFill>
          <a:latin typeface="+mj-lt"/>
          <a:ea typeface="+mj-ea"/>
          <a:cs typeface="+mj-cs"/>
        </a:defRPr>
      </a:lvl1pPr>
      <a:lvl2pPr algn="r" rtl="0" eaLnBrk="0" fontAlgn="base" hangingPunct="0">
        <a:lnSpc>
          <a:spcPct val="90000"/>
        </a:lnSpc>
        <a:spcBef>
          <a:spcPct val="0"/>
        </a:spcBef>
        <a:spcAft>
          <a:spcPct val="0"/>
        </a:spcAft>
        <a:defRPr sz="4400">
          <a:solidFill>
            <a:srgbClr val="224080"/>
          </a:solidFill>
          <a:latin typeface="Frutiger 55 Roman" pitchFamily="34" charset="0"/>
        </a:defRPr>
      </a:lvl2pPr>
      <a:lvl3pPr algn="r" rtl="0" eaLnBrk="0" fontAlgn="base" hangingPunct="0">
        <a:lnSpc>
          <a:spcPct val="90000"/>
        </a:lnSpc>
        <a:spcBef>
          <a:spcPct val="0"/>
        </a:spcBef>
        <a:spcAft>
          <a:spcPct val="0"/>
        </a:spcAft>
        <a:defRPr sz="4400">
          <a:solidFill>
            <a:srgbClr val="224080"/>
          </a:solidFill>
          <a:latin typeface="Frutiger 55 Roman" pitchFamily="34" charset="0"/>
        </a:defRPr>
      </a:lvl3pPr>
      <a:lvl4pPr algn="r" rtl="0" eaLnBrk="0" fontAlgn="base" hangingPunct="0">
        <a:lnSpc>
          <a:spcPct val="90000"/>
        </a:lnSpc>
        <a:spcBef>
          <a:spcPct val="0"/>
        </a:spcBef>
        <a:spcAft>
          <a:spcPct val="0"/>
        </a:spcAft>
        <a:defRPr sz="4400">
          <a:solidFill>
            <a:srgbClr val="224080"/>
          </a:solidFill>
          <a:latin typeface="Frutiger 55 Roman" pitchFamily="34" charset="0"/>
        </a:defRPr>
      </a:lvl4pPr>
      <a:lvl5pPr algn="r" rtl="0" eaLnBrk="0" fontAlgn="base" hangingPunct="0">
        <a:lnSpc>
          <a:spcPct val="90000"/>
        </a:lnSpc>
        <a:spcBef>
          <a:spcPct val="0"/>
        </a:spcBef>
        <a:spcAft>
          <a:spcPct val="0"/>
        </a:spcAft>
        <a:defRPr sz="4400">
          <a:solidFill>
            <a:srgbClr val="224080"/>
          </a:solidFill>
          <a:latin typeface="Frutiger 55 Roman" pitchFamily="34" charset="0"/>
        </a:defRPr>
      </a:lvl5pPr>
      <a:lvl6pPr marL="457200" algn="r" rtl="0" fontAlgn="base">
        <a:lnSpc>
          <a:spcPct val="90000"/>
        </a:lnSpc>
        <a:spcBef>
          <a:spcPct val="0"/>
        </a:spcBef>
        <a:spcAft>
          <a:spcPct val="0"/>
        </a:spcAft>
        <a:defRPr sz="4400">
          <a:solidFill>
            <a:srgbClr val="224080"/>
          </a:solidFill>
          <a:latin typeface="Frutiger 55 Roman" pitchFamily="34" charset="0"/>
        </a:defRPr>
      </a:lvl6pPr>
      <a:lvl7pPr marL="914400" algn="r" rtl="0" fontAlgn="base">
        <a:lnSpc>
          <a:spcPct val="90000"/>
        </a:lnSpc>
        <a:spcBef>
          <a:spcPct val="0"/>
        </a:spcBef>
        <a:spcAft>
          <a:spcPct val="0"/>
        </a:spcAft>
        <a:defRPr sz="4400">
          <a:solidFill>
            <a:srgbClr val="224080"/>
          </a:solidFill>
          <a:latin typeface="Frutiger 55 Roman" pitchFamily="34" charset="0"/>
        </a:defRPr>
      </a:lvl7pPr>
      <a:lvl8pPr marL="1371600" algn="r" rtl="0" fontAlgn="base">
        <a:lnSpc>
          <a:spcPct val="90000"/>
        </a:lnSpc>
        <a:spcBef>
          <a:spcPct val="0"/>
        </a:spcBef>
        <a:spcAft>
          <a:spcPct val="0"/>
        </a:spcAft>
        <a:defRPr sz="4400">
          <a:solidFill>
            <a:srgbClr val="224080"/>
          </a:solidFill>
          <a:latin typeface="Frutiger 55 Roman" pitchFamily="34" charset="0"/>
        </a:defRPr>
      </a:lvl8pPr>
      <a:lvl9pPr marL="1828800" algn="r" rtl="0" fontAlgn="base">
        <a:lnSpc>
          <a:spcPct val="90000"/>
        </a:lnSpc>
        <a:spcBef>
          <a:spcPct val="0"/>
        </a:spcBef>
        <a:spcAft>
          <a:spcPct val="0"/>
        </a:spcAft>
        <a:defRPr sz="4400">
          <a:solidFill>
            <a:srgbClr val="224080"/>
          </a:solidFill>
          <a:latin typeface="Frutiger 55 Roman" pitchFamily="34" charset="0"/>
        </a:defRPr>
      </a:lvl9pPr>
    </p:titleStyle>
    <p:bodyStyle>
      <a:lvl1pPr marL="342900" indent="-342900" algn="l" rtl="0" eaLnBrk="0" fontAlgn="base" hangingPunct="0">
        <a:spcBef>
          <a:spcPct val="20000"/>
        </a:spcBef>
        <a:spcAft>
          <a:spcPct val="0"/>
        </a:spcAft>
        <a:buChar char="•"/>
        <a:defRPr sz="3200">
          <a:solidFill>
            <a:srgbClr val="22408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wmf"/><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ideo" Target="file:///C:\Documents%20and%20Settings\langelig\Bureau\langelig-predoc-predoc2\BoxMoving_0001.wmv" TargetMode="Externa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eclipse.org/"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www.omg.org/mda/"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5.wmf"/></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8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44.png"/></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wmf"/><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wmf"/><Relationship Id="rId4" Type="http://schemas.openxmlformats.org/officeDocument/2006/relationships/image" Target="../media/image7.wmf"/><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251520" y="1981200"/>
            <a:ext cx="8640960" cy="1477963"/>
          </a:xfrm>
        </p:spPr>
        <p:txBody>
          <a:bodyPr/>
          <a:lstStyle/>
          <a:p>
            <a:pPr eaLnBrk="1" hangingPunct="1"/>
            <a:r>
              <a:rPr lang="fr-CA" sz="4000" b="1" dirty="0" smtClean="0"/>
              <a:t>Intégration de la </a:t>
            </a:r>
            <a:r>
              <a:rPr lang="fr-CA" sz="4000" b="1" dirty="0" smtClean="0"/>
              <a:t>visualisation</a:t>
            </a:r>
            <a:br>
              <a:rPr lang="fr-CA" sz="4000" b="1" dirty="0" smtClean="0"/>
            </a:br>
            <a:r>
              <a:rPr lang="fr-CA" sz="4000" b="1" dirty="0" smtClean="0"/>
              <a:t>à </a:t>
            </a:r>
            <a:r>
              <a:rPr lang="fr-CA" sz="4000" b="1" dirty="0" smtClean="0"/>
              <a:t>multiples </a:t>
            </a:r>
            <a:r>
              <a:rPr lang="fr-CA" sz="4000" b="1" dirty="0" smtClean="0"/>
              <a:t>vues pour</a:t>
            </a:r>
            <a:br>
              <a:rPr lang="fr-CA" sz="4000" b="1" dirty="0" smtClean="0"/>
            </a:br>
            <a:r>
              <a:rPr lang="fr-CA" sz="4000" b="1" dirty="0" smtClean="0"/>
              <a:t>le développement du </a:t>
            </a:r>
            <a:r>
              <a:rPr lang="fr-CA" sz="4000" b="1" dirty="0" smtClean="0"/>
              <a:t>logiciel</a:t>
            </a:r>
          </a:p>
        </p:txBody>
      </p:sp>
      <p:sp>
        <p:nvSpPr>
          <p:cNvPr id="6147" name="Rectangle 3"/>
          <p:cNvSpPr>
            <a:spLocks noGrp="1" noChangeArrowheads="1"/>
          </p:cNvSpPr>
          <p:nvPr>
            <p:ph type="subTitle" idx="1"/>
          </p:nvPr>
        </p:nvSpPr>
        <p:spPr>
          <a:xfrm>
            <a:off x="1331913" y="4270375"/>
            <a:ext cx="6400800" cy="1749425"/>
          </a:xfrm>
        </p:spPr>
        <p:txBody>
          <a:bodyPr/>
          <a:lstStyle/>
          <a:p>
            <a:pPr eaLnBrk="1" hangingPunct="1"/>
            <a:r>
              <a:rPr lang="fr-CA" dirty="0" smtClean="0"/>
              <a:t>Guillaume </a:t>
            </a:r>
            <a:r>
              <a:rPr lang="fr-CA" dirty="0" err="1" smtClean="0"/>
              <a:t>Langelier</a:t>
            </a:r>
            <a:endParaRPr lang="fr-CA" dirty="0" smtClean="0"/>
          </a:p>
          <a:p>
            <a:pPr eaLnBrk="1" hangingPunct="1"/>
            <a:r>
              <a:rPr lang="fr-CA" sz="2400" dirty="0" smtClean="0"/>
              <a:t>Directeurs : Houari Sahraoui et Pierre Poulin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7703" y="723900"/>
            <a:ext cx="6428259" cy="1143000"/>
          </a:xfrm>
        </p:spPr>
        <p:txBody>
          <a:bodyPr/>
          <a:lstStyle/>
          <a:p>
            <a:r>
              <a:rPr lang="fr-FR" sz="4000" dirty="0" smtClean="0"/>
              <a:t>État de l’art: Visualisation de </a:t>
            </a:r>
            <a:r>
              <a:rPr lang="fr-FR" sz="4000" dirty="0"/>
              <a:t>l'évolution du logiciel</a:t>
            </a:r>
          </a:p>
        </p:txBody>
      </p:sp>
      <p:pic>
        <p:nvPicPr>
          <p:cNvPr id="4" name="Espace réservé du contenu 3" descr="Pinzger.bmp"/>
          <p:cNvPicPr>
            <a:picLocks noGrp="1" noChangeAspect="1"/>
          </p:cNvPicPr>
          <p:nvPr>
            <p:ph idx="1"/>
          </p:nvPr>
        </p:nvPicPr>
        <p:blipFill>
          <a:blip r:embed="rId3" cstate="print"/>
          <a:stretch>
            <a:fillRect/>
          </a:stretch>
        </p:blipFill>
        <p:spPr>
          <a:xfrm>
            <a:off x="6228184" y="2060848"/>
            <a:ext cx="2388905" cy="2117824"/>
          </a:xfrm>
        </p:spPr>
      </p:pic>
      <p:pic>
        <p:nvPicPr>
          <p:cNvPr id="5" name="Image 4" descr="Spechtrograph.bmp"/>
          <p:cNvPicPr>
            <a:picLocks noChangeAspect="1"/>
          </p:cNvPicPr>
          <p:nvPr/>
        </p:nvPicPr>
        <p:blipFill>
          <a:blip r:embed="rId4" cstate="print"/>
          <a:stretch>
            <a:fillRect/>
          </a:stretch>
        </p:blipFill>
        <p:spPr>
          <a:xfrm>
            <a:off x="6372200" y="4365104"/>
            <a:ext cx="1942475" cy="1643632"/>
          </a:xfrm>
          <a:prstGeom prst="rect">
            <a:avLst/>
          </a:prstGeom>
        </p:spPr>
      </p:pic>
      <p:pic>
        <p:nvPicPr>
          <p:cNvPr id="6" name="Image 5" descr="CodeSwarm.bmp"/>
          <p:cNvPicPr>
            <a:picLocks noChangeAspect="1"/>
          </p:cNvPicPr>
          <p:nvPr/>
        </p:nvPicPr>
        <p:blipFill>
          <a:blip r:embed="rId5" cstate="print"/>
          <a:stretch>
            <a:fillRect/>
          </a:stretch>
        </p:blipFill>
        <p:spPr>
          <a:xfrm>
            <a:off x="4067944" y="2402886"/>
            <a:ext cx="2363755" cy="1772816"/>
          </a:xfrm>
          <a:prstGeom prst="rect">
            <a:avLst/>
          </a:prstGeom>
        </p:spPr>
      </p:pic>
      <p:pic>
        <p:nvPicPr>
          <p:cNvPr id="7" name="Image 6" descr="LogicalCoupling.bmp"/>
          <p:cNvPicPr>
            <a:picLocks noChangeAspect="1"/>
          </p:cNvPicPr>
          <p:nvPr/>
        </p:nvPicPr>
        <p:blipFill>
          <a:blip r:embed="rId6" cstate="print"/>
          <a:stretch>
            <a:fillRect/>
          </a:stretch>
        </p:blipFill>
        <p:spPr>
          <a:xfrm>
            <a:off x="3995936" y="4293096"/>
            <a:ext cx="2278176" cy="2057226"/>
          </a:xfrm>
          <a:prstGeom prst="rect">
            <a:avLst/>
          </a:prstGeom>
        </p:spPr>
      </p:pic>
      <p:sp>
        <p:nvSpPr>
          <p:cNvPr id="8" name="Espace réservé du contenu 2"/>
          <p:cNvSpPr txBox="1">
            <a:spLocks/>
          </p:cNvSpPr>
          <p:nvPr/>
        </p:nvSpPr>
        <p:spPr bwMode="auto">
          <a:xfrm>
            <a:off x="969963" y="1971675"/>
            <a:ext cx="3097981" cy="4154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fr-CA" sz="2800" b="0" i="0" u="none" strike="noStrike" kern="0" cap="none" spc="0" normalizeH="0" baseline="0" noProof="0" dirty="0" err="1" smtClean="0">
                <a:ln>
                  <a:noFill/>
                </a:ln>
                <a:solidFill>
                  <a:srgbClr val="224080"/>
                </a:solidFill>
                <a:effectLst/>
                <a:uLnTx/>
                <a:uFillTx/>
                <a:latin typeface="+mn-lt"/>
                <a:ea typeface="+mn-ea"/>
                <a:cs typeface="+mn-cs"/>
              </a:rPr>
              <a:t>Ogawa</a:t>
            </a:r>
            <a:r>
              <a:rPr kumimoji="0" lang="fr-CA" sz="2800" b="0" i="0" u="none" strike="noStrike" kern="0" cap="none" spc="0" normalizeH="0" noProof="0" dirty="0" smtClean="0">
                <a:ln>
                  <a:noFill/>
                </a:ln>
                <a:solidFill>
                  <a:srgbClr val="224080"/>
                </a:solidFill>
                <a:effectLst/>
                <a:uLnTx/>
                <a:uFillTx/>
                <a:latin typeface="+mn-lt"/>
                <a:ea typeface="+mn-ea"/>
                <a:cs typeface="+mn-cs"/>
              </a:rPr>
              <a:t> et Ma (2009)</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fr-CA" sz="2800" kern="0" baseline="0" dirty="0" err="1" smtClean="0">
                <a:solidFill>
                  <a:srgbClr val="224080"/>
                </a:solidFill>
                <a:latin typeface="+mn-lt"/>
              </a:rPr>
              <a:t>Pinzger</a:t>
            </a:r>
            <a:r>
              <a:rPr lang="fr-CA" sz="2800" kern="0" dirty="0" smtClean="0">
                <a:solidFill>
                  <a:srgbClr val="224080"/>
                </a:solidFill>
                <a:latin typeface="+mn-lt"/>
              </a:rPr>
              <a:t> </a:t>
            </a:r>
            <a:r>
              <a:rPr lang="fr-CA" sz="2800" i="1" kern="0" dirty="0" smtClean="0">
                <a:solidFill>
                  <a:srgbClr val="224080"/>
                </a:solidFill>
                <a:latin typeface="+mn-lt"/>
              </a:rPr>
              <a:t>et al.</a:t>
            </a:r>
            <a:r>
              <a:rPr lang="fr-CA" sz="2800" kern="0" dirty="0" smtClean="0">
                <a:solidFill>
                  <a:srgbClr val="224080"/>
                </a:solidFill>
                <a:latin typeface="+mn-lt"/>
              </a:rPr>
              <a:t> (2005)</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fr-CA" sz="2800" b="0" i="0" u="none" strike="noStrike" kern="0" cap="none" spc="0" normalizeH="0" baseline="0" noProof="0" dirty="0" smtClean="0">
                <a:ln>
                  <a:noFill/>
                </a:ln>
                <a:solidFill>
                  <a:srgbClr val="224080"/>
                </a:solidFill>
                <a:effectLst/>
                <a:uLnTx/>
                <a:uFillTx/>
                <a:latin typeface="+mn-lt"/>
                <a:ea typeface="+mn-ea"/>
                <a:cs typeface="+mn-cs"/>
              </a:rPr>
              <a:t>D’Ambros et </a:t>
            </a:r>
            <a:r>
              <a:rPr kumimoji="0" lang="fr-CA" sz="2800" b="0" i="0" u="none" strike="noStrike" kern="0" cap="none" spc="0" normalizeH="0" baseline="0" noProof="0" dirty="0" smtClean="0">
                <a:ln>
                  <a:noFill/>
                </a:ln>
                <a:solidFill>
                  <a:srgbClr val="224080"/>
                </a:solidFill>
                <a:effectLst/>
                <a:uLnTx/>
                <a:uFillTx/>
                <a:latin typeface="+mn-lt"/>
                <a:ea typeface="+mn-ea"/>
                <a:cs typeface="+mn-cs"/>
              </a:rPr>
              <a:t>Lanza (</a:t>
            </a:r>
            <a:r>
              <a:rPr kumimoji="0" lang="fr-CA" sz="2800" b="0" i="0" u="none" strike="noStrike" kern="0" cap="none" spc="0" normalizeH="0" baseline="0" noProof="0" dirty="0" smtClean="0">
                <a:ln>
                  <a:noFill/>
                </a:ln>
                <a:solidFill>
                  <a:srgbClr val="224080"/>
                </a:solidFill>
                <a:effectLst/>
                <a:uLnTx/>
                <a:uFillTx/>
                <a:latin typeface="+mn-lt"/>
                <a:ea typeface="+mn-ea"/>
                <a:cs typeface="+mn-cs"/>
              </a:rPr>
              <a:t>2006)</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fr-CA" sz="2800" kern="0" dirty="0" smtClean="0">
                <a:solidFill>
                  <a:srgbClr val="224080"/>
                </a:solidFill>
                <a:latin typeface="+mn-lt"/>
              </a:rPr>
              <a:t>Wu </a:t>
            </a:r>
            <a:r>
              <a:rPr lang="fr-CA" sz="2800" i="1" kern="0" dirty="0" smtClean="0">
                <a:solidFill>
                  <a:srgbClr val="224080"/>
                </a:solidFill>
                <a:latin typeface="+mn-lt"/>
              </a:rPr>
              <a:t>et al.</a:t>
            </a:r>
            <a:r>
              <a:rPr lang="fr-CA" sz="2800" kern="0" dirty="0" smtClean="0">
                <a:solidFill>
                  <a:srgbClr val="224080"/>
                </a:solidFill>
                <a:latin typeface="+mn-lt"/>
              </a:rPr>
              <a:t> (2004)</a:t>
            </a:r>
            <a:endParaRPr kumimoji="0" lang="fr-CA" sz="2800" b="0" i="0" u="none" strike="noStrike" kern="0" cap="none" spc="0" normalizeH="0" baseline="0" noProof="0" dirty="0" smtClean="0">
              <a:ln>
                <a:noFill/>
              </a:ln>
              <a:solidFill>
                <a:srgbClr val="224080"/>
              </a:solidFill>
              <a:effectLst/>
              <a:uLnTx/>
              <a:uFillTx/>
              <a:latin typeface="+mn-lt"/>
              <a:ea typeface="+mn-ea"/>
              <a:cs typeface="+mn-cs"/>
            </a:endParaRPr>
          </a:p>
        </p:txBody>
      </p:sp>
      <p:pic>
        <p:nvPicPr>
          <p:cNvPr id="6146" name="Picture 2" descr="C:\Users\Guillaume\Desktop\imagePres\Évolution.pn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39552" y="332656"/>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325602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75655" y="723900"/>
            <a:ext cx="6860307" cy="1143000"/>
          </a:xfrm>
        </p:spPr>
        <p:txBody>
          <a:bodyPr/>
          <a:lstStyle/>
          <a:p>
            <a:r>
              <a:rPr lang="fr-FR" sz="4000" dirty="0" smtClean="0"/>
              <a:t>État de l’art: Visualisation </a:t>
            </a:r>
            <a:r>
              <a:rPr lang="fr-FR" sz="4000" dirty="0"/>
              <a:t>de multiples cellules</a:t>
            </a:r>
          </a:p>
        </p:txBody>
      </p:sp>
      <p:pic>
        <p:nvPicPr>
          <p:cNvPr id="4" name="Espace réservé du contenu 3" descr="TeleaMultipleViews.bmp"/>
          <p:cNvPicPr>
            <a:picLocks noGrp="1" noChangeAspect="1"/>
          </p:cNvPicPr>
          <p:nvPr>
            <p:ph idx="1"/>
          </p:nvPr>
        </p:nvPicPr>
        <p:blipFill>
          <a:blip r:embed="rId3" cstate="print"/>
          <a:stretch>
            <a:fillRect/>
          </a:stretch>
        </p:blipFill>
        <p:spPr>
          <a:xfrm>
            <a:off x="5868144" y="1844824"/>
            <a:ext cx="2553554" cy="1624771"/>
          </a:xfrm>
        </p:spPr>
      </p:pic>
      <p:pic>
        <p:nvPicPr>
          <p:cNvPr id="5" name="Image 4" descr="LunguWeb.bmp"/>
          <p:cNvPicPr>
            <a:picLocks noChangeAspect="1"/>
          </p:cNvPicPr>
          <p:nvPr/>
        </p:nvPicPr>
        <p:blipFill>
          <a:blip r:embed="rId4" cstate="print"/>
          <a:stretch>
            <a:fillRect/>
          </a:stretch>
        </p:blipFill>
        <p:spPr>
          <a:xfrm>
            <a:off x="5508104" y="3573016"/>
            <a:ext cx="2970857" cy="2606687"/>
          </a:xfrm>
          <a:prstGeom prst="rect">
            <a:avLst/>
          </a:prstGeom>
        </p:spPr>
      </p:pic>
      <p:pic>
        <p:nvPicPr>
          <p:cNvPr id="6" name="Picture 4"/>
          <p:cNvPicPr>
            <a:picLocks noChangeAspect="1" noChangeArrowheads="1"/>
          </p:cNvPicPr>
          <p:nvPr/>
        </p:nvPicPr>
        <p:blipFill>
          <a:blip r:embed="rId5" cstate="print"/>
          <a:srcRect/>
          <a:stretch>
            <a:fillRect/>
          </a:stretch>
        </p:blipFill>
        <p:spPr bwMode="auto">
          <a:xfrm>
            <a:off x="3491880" y="1988840"/>
            <a:ext cx="1711598" cy="3752087"/>
          </a:xfrm>
          <a:prstGeom prst="rect">
            <a:avLst/>
          </a:prstGeom>
          <a:noFill/>
          <a:ln w="9525">
            <a:noFill/>
            <a:miter lim="800000"/>
            <a:headEnd/>
            <a:tailEnd/>
          </a:ln>
        </p:spPr>
      </p:pic>
      <p:sp>
        <p:nvSpPr>
          <p:cNvPr id="7" name="Espace réservé du contenu 2"/>
          <p:cNvSpPr txBox="1">
            <a:spLocks/>
          </p:cNvSpPr>
          <p:nvPr/>
        </p:nvSpPr>
        <p:spPr bwMode="auto">
          <a:xfrm>
            <a:off x="755576" y="1844824"/>
            <a:ext cx="3097981" cy="4154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fr-CA" sz="2000" b="0" i="0" u="none" strike="noStrike" kern="0" cap="none" spc="0" normalizeH="0" baseline="0" noProof="0" dirty="0" err="1" smtClean="0">
                <a:ln>
                  <a:noFill/>
                </a:ln>
                <a:solidFill>
                  <a:srgbClr val="224080"/>
                </a:solidFill>
                <a:effectLst/>
                <a:uLnTx/>
                <a:uFillTx/>
                <a:latin typeface="+mn-lt"/>
                <a:ea typeface="+mn-ea"/>
                <a:cs typeface="+mn-cs"/>
              </a:rPr>
              <a:t>Pacione</a:t>
            </a:r>
            <a:r>
              <a:rPr kumimoji="0" lang="fr-CA" sz="2000" b="0" i="0" u="none" strike="noStrike" kern="0" cap="none" spc="0" normalizeH="0" baseline="0" noProof="0" dirty="0" smtClean="0">
                <a:ln>
                  <a:noFill/>
                </a:ln>
                <a:solidFill>
                  <a:srgbClr val="224080"/>
                </a:solidFill>
                <a:effectLst/>
                <a:uLnTx/>
                <a:uFillTx/>
                <a:latin typeface="+mn-lt"/>
                <a:ea typeface="+mn-ea"/>
                <a:cs typeface="+mn-cs"/>
              </a:rPr>
              <a:t> </a:t>
            </a:r>
            <a:r>
              <a:rPr kumimoji="0" lang="fr-CA" sz="2000" b="0" i="1" u="none" strike="noStrike" kern="0" cap="none" spc="0" normalizeH="0" baseline="0" noProof="0" dirty="0" smtClean="0">
                <a:ln>
                  <a:noFill/>
                </a:ln>
                <a:solidFill>
                  <a:srgbClr val="224080"/>
                </a:solidFill>
                <a:effectLst/>
                <a:uLnTx/>
                <a:uFillTx/>
                <a:latin typeface="+mn-lt"/>
                <a:ea typeface="+mn-ea"/>
                <a:cs typeface="+mn-cs"/>
              </a:rPr>
              <a:t>et</a:t>
            </a:r>
            <a:r>
              <a:rPr kumimoji="0" lang="fr-CA" sz="2000" b="0" i="1" u="none" strike="noStrike" kern="0" cap="none" spc="0" normalizeH="0" noProof="0" dirty="0" smtClean="0">
                <a:ln>
                  <a:noFill/>
                </a:ln>
                <a:solidFill>
                  <a:srgbClr val="224080"/>
                </a:solidFill>
                <a:effectLst/>
                <a:uLnTx/>
                <a:uFillTx/>
                <a:latin typeface="+mn-lt"/>
                <a:ea typeface="+mn-ea"/>
                <a:cs typeface="+mn-cs"/>
              </a:rPr>
              <a:t> al.</a:t>
            </a:r>
            <a:r>
              <a:rPr kumimoji="0" lang="fr-CA" sz="2000" b="0" i="0" u="none" strike="noStrike" kern="0" cap="none" spc="0" normalizeH="0" noProof="0" dirty="0" smtClean="0">
                <a:ln>
                  <a:noFill/>
                </a:ln>
                <a:solidFill>
                  <a:srgbClr val="224080"/>
                </a:solidFill>
                <a:effectLst/>
                <a:uLnTx/>
                <a:uFillTx/>
                <a:latin typeface="+mn-lt"/>
                <a:ea typeface="+mn-ea"/>
                <a:cs typeface="+mn-cs"/>
              </a:rPr>
              <a:t> (2004)</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fr-CA" sz="2000" kern="0" baseline="0" dirty="0" err="1" smtClean="0">
                <a:solidFill>
                  <a:srgbClr val="224080"/>
                </a:solidFill>
                <a:latin typeface="+mn-lt"/>
              </a:rPr>
              <a:t>Lungu</a:t>
            </a:r>
            <a:r>
              <a:rPr lang="fr-CA" sz="2000" kern="0" baseline="0" dirty="0" smtClean="0">
                <a:solidFill>
                  <a:srgbClr val="224080"/>
                </a:solidFill>
                <a:latin typeface="+mn-lt"/>
              </a:rPr>
              <a:t> </a:t>
            </a:r>
            <a:r>
              <a:rPr lang="fr-CA" sz="2000" i="1" kern="0" baseline="0" dirty="0" smtClean="0">
                <a:solidFill>
                  <a:srgbClr val="224080"/>
                </a:solidFill>
                <a:latin typeface="+mn-lt"/>
              </a:rPr>
              <a:t>et al</a:t>
            </a:r>
            <a:r>
              <a:rPr lang="fr-CA" sz="2000" i="1" kern="0" dirty="0" smtClean="0">
                <a:solidFill>
                  <a:srgbClr val="224080"/>
                </a:solidFill>
                <a:latin typeface="+mn-lt"/>
              </a:rPr>
              <a:t>.</a:t>
            </a:r>
            <a:r>
              <a:rPr lang="fr-CA" sz="2000" kern="0" dirty="0" smtClean="0">
                <a:solidFill>
                  <a:srgbClr val="224080"/>
                </a:solidFill>
                <a:latin typeface="+mn-lt"/>
              </a:rPr>
              <a:t> (2005)</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fr-CA" sz="2000" b="0" i="0" u="none" strike="noStrike" kern="0" cap="none" spc="0" normalizeH="0" baseline="0" noProof="0" dirty="0" err="1" smtClean="0">
                <a:ln>
                  <a:noFill/>
                </a:ln>
                <a:solidFill>
                  <a:srgbClr val="224080"/>
                </a:solidFill>
                <a:effectLst/>
                <a:uLnTx/>
                <a:uFillTx/>
                <a:latin typeface="+mn-lt"/>
                <a:ea typeface="+mn-ea"/>
                <a:cs typeface="+mn-cs"/>
              </a:rPr>
              <a:t>Telea</a:t>
            </a:r>
            <a:r>
              <a:rPr kumimoji="0" lang="fr-CA" sz="2000" b="0" i="0" u="none" strike="noStrike" kern="0" cap="none" spc="0" normalizeH="0" baseline="0" noProof="0" dirty="0" smtClean="0">
                <a:ln>
                  <a:noFill/>
                </a:ln>
                <a:solidFill>
                  <a:srgbClr val="224080"/>
                </a:solidFill>
                <a:effectLst/>
                <a:uLnTx/>
                <a:uFillTx/>
                <a:latin typeface="+mn-lt"/>
                <a:ea typeface="+mn-ea"/>
                <a:cs typeface="+mn-cs"/>
              </a:rPr>
              <a:t> </a:t>
            </a:r>
            <a:r>
              <a:rPr kumimoji="0" lang="fr-CA" sz="2000" b="0" i="1" u="none" strike="noStrike" kern="0" cap="none" spc="0" normalizeH="0" baseline="0" noProof="0" dirty="0" smtClean="0">
                <a:ln>
                  <a:noFill/>
                </a:ln>
                <a:solidFill>
                  <a:srgbClr val="224080"/>
                </a:solidFill>
                <a:effectLst/>
                <a:uLnTx/>
                <a:uFillTx/>
                <a:latin typeface="+mn-lt"/>
                <a:ea typeface="+mn-ea"/>
                <a:cs typeface="+mn-cs"/>
              </a:rPr>
              <a:t>et al. </a:t>
            </a:r>
            <a:r>
              <a:rPr kumimoji="0" lang="fr-CA" sz="2000" b="0" i="0" u="none" strike="noStrike" kern="0" cap="none" spc="0" normalizeH="0" baseline="0" noProof="0" dirty="0" smtClean="0">
                <a:ln>
                  <a:noFill/>
                </a:ln>
                <a:solidFill>
                  <a:srgbClr val="224080"/>
                </a:solidFill>
                <a:effectLst/>
                <a:uLnTx/>
                <a:uFillTx/>
                <a:latin typeface="+mn-lt"/>
                <a:ea typeface="+mn-ea"/>
                <a:cs typeface="+mn-cs"/>
              </a:rPr>
              <a:t>(2009)</a:t>
            </a:r>
          </a:p>
        </p:txBody>
      </p:sp>
      <p:pic>
        <p:nvPicPr>
          <p:cNvPr id="8" name="Picture 2" descr="C:\Users\Guillaume\Desktop\imagePres\CellUnique.pn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39552" y="332656"/>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415569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Notre Approche</a:t>
            </a:r>
            <a:endParaRPr lang="fr-CA" dirty="0"/>
          </a:p>
        </p:txBody>
      </p:sp>
      <p:sp>
        <p:nvSpPr>
          <p:cNvPr id="3" name="Espace réservé du contenu 2"/>
          <p:cNvSpPr>
            <a:spLocks noGrp="1"/>
          </p:cNvSpPr>
          <p:nvPr>
            <p:ph idx="1"/>
          </p:nvPr>
        </p:nvSpPr>
        <p:spPr/>
        <p:txBody>
          <a:bodyPr/>
          <a:lstStyle/>
          <a:p>
            <a:r>
              <a:rPr lang="fr-CA" dirty="0" smtClean="0"/>
              <a:t>Visualisation 3D</a:t>
            </a:r>
          </a:p>
          <a:p>
            <a:r>
              <a:rPr lang="fr-CA" dirty="0" smtClean="0"/>
              <a:t>Multiples vues réparties selon 3 axes</a:t>
            </a:r>
          </a:p>
          <a:p>
            <a:r>
              <a:rPr lang="fr-CA" dirty="0" smtClean="0"/>
              <a:t>Cohérence et déplacements progressifs entre les vues</a:t>
            </a:r>
          </a:p>
          <a:p>
            <a:r>
              <a:rPr lang="fr-CA" dirty="0" smtClean="0"/>
              <a:t>Intégration dans </a:t>
            </a:r>
            <a:r>
              <a:rPr lang="fr-CA" i="1" dirty="0" err="1" smtClean="0"/>
              <a:t>Eclipse</a:t>
            </a:r>
            <a:endParaRPr lang="fr-CA" i="1" dirty="0" smtClean="0"/>
          </a:p>
          <a:p>
            <a:r>
              <a:rPr lang="fr-CA" dirty="0" smtClean="0"/>
              <a:t>Calcul en direct des informations</a:t>
            </a:r>
            <a:endParaRPr lang="fr-CA" i="1" dirty="0" smtClean="0"/>
          </a:p>
          <a:p>
            <a:r>
              <a:rPr lang="fr-CA" dirty="0" smtClean="0"/>
              <a:t>Modification du code à même la visualisation</a:t>
            </a:r>
            <a:endParaRPr lang="fr-CA" dirty="0"/>
          </a:p>
        </p:txBody>
      </p:sp>
      <p:pic>
        <p:nvPicPr>
          <p:cNvPr id="122881" name="Picture 1" descr="C:\Documents and Settings\langelig\Bureau\FullDessin.bmp"/>
          <p:cNvPicPr>
            <a:picLocks noChangeAspect="1" noChangeArrowheads="1"/>
          </p:cNvPicPr>
          <p:nvPr/>
        </p:nvPicPr>
        <p:blipFill>
          <a:blip r:embed="rId3" cstate="print"/>
          <a:srcRect/>
          <a:stretch>
            <a:fillRect/>
          </a:stretch>
        </p:blipFill>
        <p:spPr bwMode="auto">
          <a:xfrm>
            <a:off x="539552" y="332656"/>
            <a:ext cx="1094400" cy="79440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Approche</a:t>
            </a:r>
          </a:p>
        </p:txBody>
      </p:sp>
      <p:sp>
        <p:nvSpPr>
          <p:cNvPr id="39" name="Rectangle 38"/>
          <p:cNvSpPr/>
          <p:nvPr/>
        </p:nvSpPr>
        <p:spPr bwMode="auto">
          <a:xfrm>
            <a:off x="3851920" y="4149080"/>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63" name="ZoneTexte 62"/>
          <p:cNvSpPr txBox="1"/>
          <p:nvPr/>
        </p:nvSpPr>
        <p:spPr>
          <a:xfrm>
            <a:off x="3779912" y="5157192"/>
            <a:ext cx="936104" cy="369332"/>
          </a:xfrm>
          <a:prstGeom prst="rect">
            <a:avLst/>
          </a:prstGeom>
          <a:noFill/>
        </p:spPr>
        <p:txBody>
          <a:bodyPr wrap="square" rtlCol="0">
            <a:spAutoFit/>
          </a:bodyPr>
          <a:lstStyle/>
          <a:p>
            <a:r>
              <a:rPr lang="fr-CA" sz="1800" dirty="0" smtClean="0">
                <a:solidFill>
                  <a:schemeClr val="tx1"/>
                </a:solidFill>
              </a:rPr>
              <a:t>Qualité</a:t>
            </a:r>
            <a:endParaRPr lang="fr-CA" sz="1800" dirty="0">
              <a:solidFill>
                <a:schemeClr val="tx1"/>
              </a:solidFill>
            </a:endParaRPr>
          </a:p>
        </p:txBody>
      </p:sp>
      <p:cxnSp>
        <p:nvCxnSpPr>
          <p:cNvPr id="65" name="Connecteur droit 64"/>
          <p:cNvCxnSpPr/>
          <p:nvPr/>
        </p:nvCxnSpPr>
        <p:spPr bwMode="auto">
          <a:xfrm>
            <a:off x="3851920" y="5013176"/>
            <a:ext cx="72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7" name="Connecteur droit 66"/>
          <p:cNvCxnSpPr/>
          <p:nvPr/>
        </p:nvCxnSpPr>
        <p:spPr bwMode="auto">
          <a:xfrm rot="5400000">
            <a:off x="4139952" y="5085184"/>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4" name="ZoneTexte 93"/>
          <p:cNvSpPr txBox="1"/>
          <p:nvPr/>
        </p:nvSpPr>
        <p:spPr>
          <a:xfrm>
            <a:off x="2483768" y="4293096"/>
            <a:ext cx="1008112" cy="369332"/>
          </a:xfrm>
          <a:prstGeom prst="rect">
            <a:avLst/>
          </a:prstGeom>
          <a:noFill/>
        </p:spPr>
        <p:txBody>
          <a:bodyPr wrap="square" rtlCol="0">
            <a:spAutoFit/>
          </a:bodyPr>
          <a:lstStyle/>
          <a:p>
            <a:r>
              <a:rPr lang="fr-CA" sz="1800" dirty="0" smtClean="0">
                <a:solidFill>
                  <a:schemeClr val="tx1"/>
                </a:solidFill>
              </a:rPr>
              <a:t>Classe</a:t>
            </a:r>
            <a:endParaRPr lang="fr-CA" sz="1800" dirty="0">
              <a:solidFill>
                <a:schemeClr val="tx1"/>
              </a:solidFill>
            </a:endParaRPr>
          </a:p>
        </p:txBody>
      </p:sp>
      <p:cxnSp>
        <p:nvCxnSpPr>
          <p:cNvPr id="95" name="Connecteur droit 94"/>
          <p:cNvCxnSpPr/>
          <p:nvPr/>
        </p:nvCxnSpPr>
        <p:spPr bwMode="auto">
          <a:xfrm rot="5400000">
            <a:off x="3347864" y="4509120"/>
            <a:ext cx="72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96" name="Connecteur droit 95"/>
          <p:cNvCxnSpPr/>
          <p:nvPr/>
        </p:nvCxnSpPr>
        <p:spPr bwMode="auto">
          <a:xfrm rot="10800000">
            <a:off x="3563888" y="4509120"/>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2" name="Espace réservé du contenu 2"/>
          <p:cNvSpPr>
            <a:spLocks noGrp="1"/>
          </p:cNvSpPr>
          <p:nvPr>
            <p:ph idx="1"/>
          </p:nvPr>
        </p:nvSpPr>
        <p:spPr>
          <a:xfrm>
            <a:off x="969963" y="1971675"/>
            <a:ext cx="7274445" cy="1601341"/>
          </a:xfrm>
        </p:spPr>
        <p:txBody>
          <a:bodyPr/>
          <a:lstStyle/>
          <a:p>
            <a:r>
              <a:rPr lang="fr-CA" dirty="0" smtClean="0"/>
              <a:t>Visualisation de la qualité du logiciel en 3 dimensions</a:t>
            </a:r>
          </a:p>
        </p:txBody>
      </p:sp>
      <p:pic>
        <p:nvPicPr>
          <p:cNvPr id="120833" name="Picture 1" descr="C:\Documents and Settings\langelig\Bureau\GranulariteClasse.bmp"/>
          <p:cNvPicPr>
            <a:picLocks noChangeAspect="1" noChangeArrowheads="1"/>
          </p:cNvPicPr>
          <p:nvPr/>
        </p:nvPicPr>
        <p:blipFill>
          <a:blip r:embed="rId3" cstate="print"/>
          <a:srcRect/>
          <a:stretch>
            <a:fillRect/>
          </a:stretch>
        </p:blipFill>
        <p:spPr bwMode="auto">
          <a:xfrm>
            <a:off x="539552" y="332656"/>
            <a:ext cx="1119569" cy="812673"/>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fr-CA" sz="4000" dirty="0" smtClean="0"/>
              <a:t>Approche</a:t>
            </a:r>
            <a:endParaRPr lang="en-US" sz="4000" dirty="0" smtClean="0"/>
          </a:p>
        </p:txBody>
      </p:sp>
      <p:pic>
        <p:nvPicPr>
          <p:cNvPr id="20483" name="Picture 3" descr="TreemapPcGen"/>
          <p:cNvPicPr>
            <a:picLocks noGrp="1" noChangeAspect="1" noChangeArrowheads="1"/>
          </p:cNvPicPr>
          <p:nvPr>
            <p:ph idx="1"/>
          </p:nvPr>
        </p:nvPicPr>
        <p:blipFill>
          <a:blip r:embed="rId3" cstate="print"/>
          <a:srcRect/>
          <a:stretch>
            <a:fillRect/>
          </a:stretch>
        </p:blipFill>
        <p:spPr>
          <a:xfrm>
            <a:off x="1403350" y="1971675"/>
            <a:ext cx="6499225" cy="4154488"/>
          </a:xfrm>
          <a:noFill/>
        </p:spPr>
      </p:pic>
      <p:pic>
        <p:nvPicPr>
          <p:cNvPr id="4" name="Picture 1" descr="C:\Documents and Settings\langelig\Bureau\GranulariteClasse.bmp"/>
          <p:cNvPicPr>
            <a:picLocks noChangeAspect="1" noChangeArrowheads="1"/>
          </p:cNvPicPr>
          <p:nvPr/>
        </p:nvPicPr>
        <p:blipFill>
          <a:blip r:embed="rId4" cstate="print"/>
          <a:srcRect/>
          <a:stretch>
            <a:fillRect/>
          </a:stretch>
        </p:blipFill>
        <p:spPr bwMode="auto">
          <a:xfrm>
            <a:off x="539552" y="332656"/>
            <a:ext cx="1119569" cy="81267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p:cNvCxnSpPr/>
          <p:nvPr/>
        </p:nvCxnSpPr>
        <p:spPr bwMode="auto">
          <a:xfrm>
            <a:off x="5004048" y="3573016"/>
            <a:ext cx="72008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11" name="Connecteur droit 10"/>
          <p:cNvCxnSpPr/>
          <p:nvPr/>
        </p:nvCxnSpPr>
        <p:spPr bwMode="auto">
          <a:xfrm>
            <a:off x="4860032" y="3717032"/>
            <a:ext cx="72008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12" name="Connecteur droit 11"/>
          <p:cNvCxnSpPr/>
          <p:nvPr/>
        </p:nvCxnSpPr>
        <p:spPr bwMode="auto">
          <a:xfrm>
            <a:off x="4716016" y="3861048"/>
            <a:ext cx="72008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13" name="Connecteur droit 12"/>
          <p:cNvCxnSpPr/>
          <p:nvPr/>
        </p:nvCxnSpPr>
        <p:spPr bwMode="auto">
          <a:xfrm>
            <a:off x="4572000" y="4005064"/>
            <a:ext cx="72008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14" name="Connecteur droit 13"/>
          <p:cNvCxnSpPr/>
          <p:nvPr/>
        </p:nvCxnSpPr>
        <p:spPr bwMode="auto">
          <a:xfrm>
            <a:off x="4427984" y="4149080"/>
            <a:ext cx="72008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15" name="Connecteur droit 14"/>
          <p:cNvCxnSpPr/>
          <p:nvPr/>
        </p:nvCxnSpPr>
        <p:spPr bwMode="auto">
          <a:xfrm>
            <a:off x="4283968" y="4293096"/>
            <a:ext cx="72008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16" name="Connecteur droit 15"/>
          <p:cNvCxnSpPr/>
          <p:nvPr/>
        </p:nvCxnSpPr>
        <p:spPr bwMode="auto">
          <a:xfrm>
            <a:off x="4139952" y="4437112"/>
            <a:ext cx="72008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17" name="Connecteur droit 16"/>
          <p:cNvCxnSpPr/>
          <p:nvPr/>
        </p:nvCxnSpPr>
        <p:spPr bwMode="auto">
          <a:xfrm>
            <a:off x="3995936" y="4581128"/>
            <a:ext cx="72008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18" name="Connecteur droit 17"/>
          <p:cNvCxnSpPr/>
          <p:nvPr/>
        </p:nvCxnSpPr>
        <p:spPr bwMode="auto">
          <a:xfrm>
            <a:off x="3851920" y="4725144"/>
            <a:ext cx="72008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19" name="Connecteur droit 18"/>
          <p:cNvCxnSpPr/>
          <p:nvPr/>
        </p:nvCxnSpPr>
        <p:spPr bwMode="auto">
          <a:xfrm rot="5400000">
            <a:off x="4211960" y="5085184"/>
            <a:ext cx="72008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0" name="Connecteur droit 19"/>
          <p:cNvCxnSpPr/>
          <p:nvPr/>
        </p:nvCxnSpPr>
        <p:spPr bwMode="auto">
          <a:xfrm rot="5400000">
            <a:off x="4355976" y="4941168"/>
            <a:ext cx="72008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1" name="Connecteur droit 20"/>
          <p:cNvCxnSpPr/>
          <p:nvPr/>
        </p:nvCxnSpPr>
        <p:spPr bwMode="auto">
          <a:xfrm rot="5400000">
            <a:off x="4499992" y="4797152"/>
            <a:ext cx="72008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2" name="Connecteur droit 21"/>
          <p:cNvCxnSpPr/>
          <p:nvPr/>
        </p:nvCxnSpPr>
        <p:spPr bwMode="auto">
          <a:xfrm rot="5400000">
            <a:off x="4644008" y="4653136"/>
            <a:ext cx="72008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3" name="Connecteur droit 22"/>
          <p:cNvCxnSpPr/>
          <p:nvPr/>
        </p:nvCxnSpPr>
        <p:spPr bwMode="auto">
          <a:xfrm rot="5400000">
            <a:off x="4788024" y="4509120"/>
            <a:ext cx="72008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4" name="Connecteur droit 23"/>
          <p:cNvCxnSpPr/>
          <p:nvPr/>
        </p:nvCxnSpPr>
        <p:spPr bwMode="auto">
          <a:xfrm rot="5400000">
            <a:off x="4932040" y="4365104"/>
            <a:ext cx="72008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5" name="Connecteur droit 24"/>
          <p:cNvCxnSpPr/>
          <p:nvPr/>
        </p:nvCxnSpPr>
        <p:spPr bwMode="auto">
          <a:xfrm rot="5400000">
            <a:off x="5076056" y="4221088"/>
            <a:ext cx="72008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6" name="Connecteur droit 25"/>
          <p:cNvCxnSpPr/>
          <p:nvPr/>
        </p:nvCxnSpPr>
        <p:spPr bwMode="auto">
          <a:xfrm rot="5400000">
            <a:off x="5220072" y="4077072"/>
            <a:ext cx="72008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7" name="Connecteur droit 26"/>
          <p:cNvCxnSpPr/>
          <p:nvPr/>
        </p:nvCxnSpPr>
        <p:spPr bwMode="auto">
          <a:xfrm rot="5400000">
            <a:off x="5364088" y="3933056"/>
            <a:ext cx="72008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sp>
        <p:nvSpPr>
          <p:cNvPr id="2" name="Titre 1"/>
          <p:cNvSpPr>
            <a:spLocks noGrp="1"/>
          </p:cNvSpPr>
          <p:nvPr>
            <p:ph type="title"/>
          </p:nvPr>
        </p:nvSpPr>
        <p:spPr/>
        <p:txBody>
          <a:bodyPr/>
          <a:lstStyle/>
          <a:p>
            <a:r>
              <a:rPr lang="fr-CA" dirty="0"/>
              <a:t>Approche</a:t>
            </a:r>
          </a:p>
        </p:txBody>
      </p:sp>
      <p:sp>
        <p:nvSpPr>
          <p:cNvPr id="4" name="Rectangle 3"/>
          <p:cNvSpPr/>
          <p:nvPr/>
        </p:nvSpPr>
        <p:spPr bwMode="auto">
          <a:xfrm>
            <a:off x="3707904" y="4869160"/>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cxnSp>
        <p:nvCxnSpPr>
          <p:cNvPr id="5" name="Connecteur droit 4"/>
          <p:cNvCxnSpPr/>
          <p:nvPr/>
        </p:nvCxnSpPr>
        <p:spPr bwMode="auto">
          <a:xfrm rot="5400000" flipH="1" flipV="1">
            <a:off x="3707904" y="3429000"/>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 name="Connecteur droit 5"/>
          <p:cNvCxnSpPr/>
          <p:nvPr/>
        </p:nvCxnSpPr>
        <p:spPr bwMode="auto">
          <a:xfrm rot="5400000" flipH="1" flipV="1">
            <a:off x="4427984" y="3429000"/>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7" name="Connecteur droit 6"/>
          <p:cNvCxnSpPr/>
          <p:nvPr/>
        </p:nvCxnSpPr>
        <p:spPr bwMode="auto">
          <a:xfrm rot="5400000" flipH="1" flipV="1">
            <a:off x="4427984" y="4149080"/>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 name="Connecteur droit 7"/>
          <p:cNvCxnSpPr/>
          <p:nvPr/>
        </p:nvCxnSpPr>
        <p:spPr bwMode="auto">
          <a:xfrm>
            <a:off x="5148064" y="3429000"/>
            <a:ext cx="72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9" name="Connecteur droit 8"/>
          <p:cNvCxnSpPr/>
          <p:nvPr/>
        </p:nvCxnSpPr>
        <p:spPr bwMode="auto">
          <a:xfrm rot="5400000">
            <a:off x="5508104" y="3789040"/>
            <a:ext cx="72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9" name="ZoneTexte 28"/>
          <p:cNvSpPr txBox="1"/>
          <p:nvPr/>
        </p:nvSpPr>
        <p:spPr>
          <a:xfrm>
            <a:off x="3635896" y="5877272"/>
            <a:ext cx="1008112" cy="369332"/>
          </a:xfrm>
          <a:prstGeom prst="rect">
            <a:avLst/>
          </a:prstGeom>
          <a:noFill/>
        </p:spPr>
        <p:txBody>
          <a:bodyPr wrap="square" rtlCol="0">
            <a:spAutoFit/>
          </a:bodyPr>
          <a:lstStyle/>
          <a:p>
            <a:r>
              <a:rPr lang="fr-CA" sz="1800" dirty="0" smtClean="0">
                <a:solidFill>
                  <a:schemeClr val="tx1"/>
                </a:solidFill>
              </a:rPr>
              <a:t>Qualité</a:t>
            </a:r>
            <a:endParaRPr lang="fr-CA" sz="1800" dirty="0">
              <a:solidFill>
                <a:schemeClr val="tx1"/>
              </a:solidFill>
            </a:endParaRPr>
          </a:p>
        </p:txBody>
      </p:sp>
      <p:cxnSp>
        <p:nvCxnSpPr>
          <p:cNvPr id="30" name="Connecteur droit 29"/>
          <p:cNvCxnSpPr/>
          <p:nvPr/>
        </p:nvCxnSpPr>
        <p:spPr bwMode="auto">
          <a:xfrm>
            <a:off x="3707904" y="5733256"/>
            <a:ext cx="72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1" name="Connecteur droit 30"/>
          <p:cNvCxnSpPr/>
          <p:nvPr/>
        </p:nvCxnSpPr>
        <p:spPr bwMode="auto">
          <a:xfrm rot="5400000">
            <a:off x="3995936" y="5805264"/>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32" name="ZoneTexte 31"/>
          <p:cNvSpPr txBox="1"/>
          <p:nvPr/>
        </p:nvSpPr>
        <p:spPr>
          <a:xfrm>
            <a:off x="2267744" y="5013176"/>
            <a:ext cx="1080120" cy="369332"/>
          </a:xfrm>
          <a:prstGeom prst="rect">
            <a:avLst/>
          </a:prstGeom>
          <a:noFill/>
        </p:spPr>
        <p:txBody>
          <a:bodyPr wrap="square" rtlCol="0">
            <a:spAutoFit/>
          </a:bodyPr>
          <a:lstStyle/>
          <a:p>
            <a:r>
              <a:rPr lang="fr-CA" sz="1800" dirty="0" smtClean="0">
                <a:solidFill>
                  <a:schemeClr val="tx1"/>
                </a:solidFill>
              </a:rPr>
              <a:t>Classe</a:t>
            </a:r>
            <a:endParaRPr lang="fr-CA" sz="1800" dirty="0">
              <a:solidFill>
                <a:schemeClr val="tx1"/>
              </a:solidFill>
            </a:endParaRPr>
          </a:p>
        </p:txBody>
      </p:sp>
      <p:cxnSp>
        <p:nvCxnSpPr>
          <p:cNvPr id="33" name="Connecteur droit 32"/>
          <p:cNvCxnSpPr/>
          <p:nvPr/>
        </p:nvCxnSpPr>
        <p:spPr bwMode="auto">
          <a:xfrm rot="5400000">
            <a:off x="3203848" y="5229200"/>
            <a:ext cx="7200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4" name="Connecteur droit 33"/>
          <p:cNvCxnSpPr/>
          <p:nvPr/>
        </p:nvCxnSpPr>
        <p:spPr bwMode="auto">
          <a:xfrm rot="10800000">
            <a:off x="3419872" y="5229200"/>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7" name="Connecteur droit 36"/>
          <p:cNvCxnSpPr/>
          <p:nvPr/>
        </p:nvCxnSpPr>
        <p:spPr bwMode="auto">
          <a:xfrm rot="5400000" flipH="1" flipV="1">
            <a:off x="4572000" y="4149080"/>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8" name="Connecteur droit 37"/>
          <p:cNvCxnSpPr/>
          <p:nvPr/>
        </p:nvCxnSpPr>
        <p:spPr bwMode="auto">
          <a:xfrm>
            <a:off x="5364088" y="4797152"/>
            <a:ext cx="144016" cy="7200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4" name="ZoneTexte 43"/>
          <p:cNvSpPr txBox="1"/>
          <p:nvPr/>
        </p:nvSpPr>
        <p:spPr>
          <a:xfrm rot="18759594">
            <a:off x="5182158" y="4794652"/>
            <a:ext cx="1077781" cy="369332"/>
          </a:xfrm>
          <a:prstGeom prst="rect">
            <a:avLst/>
          </a:prstGeom>
          <a:noFill/>
        </p:spPr>
        <p:txBody>
          <a:bodyPr wrap="square" rtlCol="0">
            <a:spAutoFit/>
          </a:bodyPr>
          <a:lstStyle/>
          <a:p>
            <a:r>
              <a:rPr lang="fr-CA" sz="1800" dirty="0" smtClean="0">
                <a:solidFill>
                  <a:schemeClr val="tx1"/>
                </a:solidFill>
              </a:rPr>
              <a:t>Versions</a:t>
            </a:r>
            <a:endParaRPr lang="fr-CA" sz="1800" dirty="0">
              <a:solidFill>
                <a:schemeClr val="tx1"/>
              </a:solidFill>
            </a:endParaRPr>
          </a:p>
        </p:txBody>
      </p:sp>
      <p:cxnSp>
        <p:nvCxnSpPr>
          <p:cNvPr id="45" name="Connecteur droit 44"/>
          <p:cNvCxnSpPr/>
          <p:nvPr/>
        </p:nvCxnSpPr>
        <p:spPr bwMode="auto">
          <a:xfrm rot="5400000" flipH="1" flipV="1">
            <a:off x="3563888" y="3356992"/>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6" name="ZoneTexte 45"/>
          <p:cNvSpPr txBox="1"/>
          <p:nvPr/>
        </p:nvSpPr>
        <p:spPr>
          <a:xfrm rot="18759594">
            <a:off x="3273163" y="3633669"/>
            <a:ext cx="1306032" cy="369332"/>
          </a:xfrm>
          <a:prstGeom prst="rect">
            <a:avLst/>
          </a:prstGeom>
          <a:noFill/>
        </p:spPr>
        <p:txBody>
          <a:bodyPr wrap="square" rtlCol="0">
            <a:spAutoFit/>
          </a:bodyPr>
          <a:lstStyle/>
          <a:p>
            <a:r>
              <a:rPr lang="fr-CA" sz="1800" dirty="0" smtClean="0">
                <a:solidFill>
                  <a:schemeClr val="tx1"/>
                </a:solidFill>
              </a:rPr>
              <a:t>Cohérence</a:t>
            </a:r>
            <a:endParaRPr lang="fr-CA" sz="1800" dirty="0">
              <a:solidFill>
                <a:schemeClr val="tx1"/>
              </a:solidFill>
            </a:endParaRPr>
          </a:p>
        </p:txBody>
      </p:sp>
      <p:cxnSp>
        <p:nvCxnSpPr>
          <p:cNvPr id="47" name="Connecteur droit 46"/>
          <p:cNvCxnSpPr/>
          <p:nvPr/>
        </p:nvCxnSpPr>
        <p:spPr bwMode="auto">
          <a:xfrm>
            <a:off x="4211960" y="3933056"/>
            <a:ext cx="144016" cy="7200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41" name="Espace réservé du contenu 2"/>
          <p:cNvSpPr>
            <a:spLocks noGrp="1"/>
          </p:cNvSpPr>
          <p:nvPr>
            <p:ph idx="1"/>
          </p:nvPr>
        </p:nvSpPr>
        <p:spPr>
          <a:xfrm>
            <a:off x="969963" y="1971675"/>
            <a:ext cx="7366000" cy="1313309"/>
          </a:xfrm>
        </p:spPr>
        <p:txBody>
          <a:bodyPr/>
          <a:lstStyle/>
          <a:p>
            <a:pPr>
              <a:buFont typeface="Arial" pitchFamily="34" charset="0"/>
              <a:buChar char="•"/>
            </a:pPr>
            <a:r>
              <a:rPr lang="fr-CA" dirty="0" smtClean="0"/>
              <a:t>Évolution du logiciel sous la forme d’une série de vues animées</a:t>
            </a:r>
          </a:p>
        </p:txBody>
      </p:sp>
      <p:pic>
        <p:nvPicPr>
          <p:cNvPr id="116737" name="Picture 1" descr="C:\Documents and Settings\langelig\Bureau\VersionClasse.bmp"/>
          <p:cNvPicPr>
            <a:picLocks noChangeAspect="1" noChangeArrowheads="1"/>
          </p:cNvPicPr>
          <p:nvPr/>
        </p:nvPicPr>
        <p:blipFill>
          <a:blip r:embed="rId3" cstate="print"/>
          <a:srcRect/>
          <a:stretch>
            <a:fillRect/>
          </a:stretch>
        </p:blipFill>
        <p:spPr bwMode="auto">
          <a:xfrm>
            <a:off x="539552" y="332656"/>
            <a:ext cx="1119569" cy="812673"/>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Approche</a:t>
            </a:r>
            <a:endParaRPr lang="fr-CA" dirty="0"/>
          </a:p>
        </p:txBody>
      </p:sp>
      <p:pic>
        <p:nvPicPr>
          <p:cNvPr id="6" name="BoxMoving_0001.wmv">
            <a:hlinkClick r:id="" action="ppaction://media"/>
          </p:cNvPr>
          <p:cNvPicPr>
            <a:picLocks noRot="1" noChangeAspect="1"/>
          </p:cNvPicPr>
          <p:nvPr>
            <a:videoFile r:link="rId1"/>
          </p:nvPr>
        </p:nvPicPr>
        <p:blipFill>
          <a:blip r:embed="rId3" cstate="print"/>
          <a:stretch>
            <a:fillRect/>
          </a:stretch>
        </p:blipFill>
        <p:spPr>
          <a:xfrm>
            <a:off x="1691680" y="1844824"/>
            <a:ext cx="5849888" cy="3899925"/>
          </a:xfrm>
          <a:prstGeom prst="rect">
            <a:avLst/>
          </a:prstGeom>
        </p:spPr>
      </p:pic>
      <p:pic>
        <p:nvPicPr>
          <p:cNvPr id="7" name="Picture 1" descr="C:\Documents and Settings\langelig\Bureau\VersionClasse.bmp"/>
          <p:cNvPicPr>
            <a:picLocks noChangeAspect="1" noChangeArrowheads="1"/>
          </p:cNvPicPr>
          <p:nvPr/>
        </p:nvPicPr>
        <p:blipFill>
          <a:blip r:embed="rId4" cstate="print"/>
          <a:srcRect/>
          <a:stretch>
            <a:fillRect/>
          </a:stretch>
        </p:blipFill>
        <p:spPr bwMode="auto">
          <a:xfrm>
            <a:off x="539552" y="332656"/>
            <a:ext cx="1119569" cy="81267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Connecteur droit 41"/>
          <p:cNvCxnSpPr/>
          <p:nvPr/>
        </p:nvCxnSpPr>
        <p:spPr bwMode="auto">
          <a:xfrm>
            <a:off x="2771800" y="2204864"/>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44" name="Connecteur droit 43"/>
          <p:cNvCxnSpPr/>
          <p:nvPr/>
        </p:nvCxnSpPr>
        <p:spPr bwMode="auto">
          <a:xfrm>
            <a:off x="3203848" y="1772816"/>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45" name="Connecteur droit 44"/>
          <p:cNvCxnSpPr/>
          <p:nvPr/>
        </p:nvCxnSpPr>
        <p:spPr bwMode="auto">
          <a:xfrm>
            <a:off x="3059832" y="1916832"/>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46" name="Connecteur droit 45"/>
          <p:cNvCxnSpPr/>
          <p:nvPr/>
        </p:nvCxnSpPr>
        <p:spPr bwMode="auto">
          <a:xfrm>
            <a:off x="3347864" y="1628800"/>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47" name="Connecteur droit 46"/>
          <p:cNvCxnSpPr/>
          <p:nvPr/>
        </p:nvCxnSpPr>
        <p:spPr bwMode="auto">
          <a:xfrm>
            <a:off x="2915816" y="2060848"/>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49" name="Connecteur droit 48"/>
          <p:cNvCxnSpPr/>
          <p:nvPr/>
        </p:nvCxnSpPr>
        <p:spPr bwMode="auto">
          <a:xfrm>
            <a:off x="2483768" y="2492896"/>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50" name="Connecteur droit 49"/>
          <p:cNvCxnSpPr/>
          <p:nvPr/>
        </p:nvCxnSpPr>
        <p:spPr bwMode="auto">
          <a:xfrm>
            <a:off x="2339752" y="2636912"/>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51" name="Connecteur droit 50"/>
          <p:cNvCxnSpPr/>
          <p:nvPr/>
        </p:nvCxnSpPr>
        <p:spPr bwMode="auto">
          <a:xfrm>
            <a:off x="2627784" y="2348880"/>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52" name="Connecteur droit 51"/>
          <p:cNvCxnSpPr/>
          <p:nvPr/>
        </p:nvCxnSpPr>
        <p:spPr bwMode="auto">
          <a:xfrm>
            <a:off x="2195736" y="2780928"/>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53" name="Connecteur droit 52"/>
          <p:cNvCxnSpPr/>
          <p:nvPr/>
        </p:nvCxnSpPr>
        <p:spPr bwMode="auto">
          <a:xfrm rot="5400000">
            <a:off x="3635896" y="4221088"/>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56" name="Connecteur droit 55"/>
          <p:cNvCxnSpPr/>
          <p:nvPr/>
        </p:nvCxnSpPr>
        <p:spPr bwMode="auto">
          <a:xfrm rot="5400000">
            <a:off x="3779912" y="4077072"/>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57" name="Connecteur droit 56"/>
          <p:cNvCxnSpPr/>
          <p:nvPr/>
        </p:nvCxnSpPr>
        <p:spPr bwMode="auto">
          <a:xfrm rot="5400000">
            <a:off x="3923928" y="3933056"/>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58" name="Connecteur droit 57"/>
          <p:cNvCxnSpPr/>
          <p:nvPr/>
        </p:nvCxnSpPr>
        <p:spPr bwMode="auto">
          <a:xfrm rot="5400000">
            <a:off x="4067944" y="3789040"/>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59" name="Connecteur droit 58"/>
          <p:cNvCxnSpPr/>
          <p:nvPr/>
        </p:nvCxnSpPr>
        <p:spPr bwMode="auto">
          <a:xfrm rot="5400000">
            <a:off x="4211960" y="3645024"/>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60" name="Connecteur droit 59"/>
          <p:cNvCxnSpPr/>
          <p:nvPr/>
        </p:nvCxnSpPr>
        <p:spPr bwMode="auto">
          <a:xfrm rot="5400000">
            <a:off x="4355976" y="3501008"/>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61" name="Connecteur droit 60"/>
          <p:cNvCxnSpPr/>
          <p:nvPr/>
        </p:nvCxnSpPr>
        <p:spPr bwMode="auto">
          <a:xfrm rot="5400000">
            <a:off x="4499992" y="3356992"/>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62" name="Connecteur droit 61"/>
          <p:cNvCxnSpPr/>
          <p:nvPr/>
        </p:nvCxnSpPr>
        <p:spPr bwMode="auto">
          <a:xfrm rot="5400000">
            <a:off x="4644008" y="3212976"/>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63" name="Connecteur droit 62"/>
          <p:cNvCxnSpPr/>
          <p:nvPr/>
        </p:nvCxnSpPr>
        <p:spPr bwMode="auto">
          <a:xfrm rot="5400000">
            <a:off x="4788024" y="3068960"/>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sp>
        <p:nvSpPr>
          <p:cNvPr id="2" name="Titre 1"/>
          <p:cNvSpPr>
            <a:spLocks noGrp="1"/>
          </p:cNvSpPr>
          <p:nvPr>
            <p:ph type="title"/>
          </p:nvPr>
        </p:nvSpPr>
        <p:spPr>
          <a:xfrm>
            <a:off x="1259632" y="332656"/>
            <a:ext cx="7366000" cy="1143000"/>
          </a:xfrm>
        </p:spPr>
        <p:txBody>
          <a:bodyPr/>
          <a:lstStyle/>
          <a:p>
            <a:r>
              <a:rPr lang="fr-CA" dirty="0"/>
              <a:t>Approche</a:t>
            </a:r>
          </a:p>
        </p:txBody>
      </p:sp>
      <p:sp>
        <p:nvSpPr>
          <p:cNvPr id="12" name="Rectangle 11"/>
          <p:cNvSpPr/>
          <p:nvPr/>
        </p:nvSpPr>
        <p:spPr bwMode="auto">
          <a:xfrm>
            <a:off x="3491880" y="436510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13" name="Rectangle 12"/>
          <p:cNvSpPr/>
          <p:nvPr/>
        </p:nvSpPr>
        <p:spPr bwMode="auto">
          <a:xfrm>
            <a:off x="3491880" y="508518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14" name="Rectangle 13"/>
          <p:cNvSpPr/>
          <p:nvPr/>
        </p:nvSpPr>
        <p:spPr bwMode="auto">
          <a:xfrm>
            <a:off x="3491880" y="292494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15" name="Rectangle 14"/>
          <p:cNvSpPr/>
          <p:nvPr/>
        </p:nvSpPr>
        <p:spPr bwMode="auto">
          <a:xfrm>
            <a:off x="3491880" y="364502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16" name="Rectangle 15"/>
          <p:cNvSpPr/>
          <p:nvPr/>
        </p:nvSpPr>
        <p:spPr bwMode="auto">
          <a:xfrm>
            <a:off x="4211960" y="436510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17" name="Rectangle 16"/>
          <p:cNvSpPr/>
          <p:nvPr/>
        </p:nvSpPr>
        <p:spPr bwMode="auto">
          <a:xfrm>
            <a:off x="4211960" y="508518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18" name="Rectangle 17"/>
          <p:cNvSpPr/>
          <p:nvPr/>
        </p:nvSpPr>
        <p:spPr bwMode="auto">
          <a:xfrm>
            <a:off x="4211960" y="292494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19" name="Rectangle 18"/>
          <p:cNvSpPr/>
          <p:nvPr/>
        </p:nvSpPr>
        <p:spPr bwMode="auto">
          <a:xfrm>
            <a:off x="4211960" y="364502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0" name="Rectangle 19"/>
          <p:cNvSpPr/>
          <p:nvPr/>
        </p:nvSpPr>
        <p:spPr bwMode="auto">
          <a:xfrm>
            <a:off x="2051720" y="436510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1" name="Rectangle 20"/>
          <p:cNvSpPr/>
          <p:nvPr/>
        </p:nvSpPr>
        <p:spPr bwMode="auto">
          <a:xfrm>
            <a:off x="2051720" y="508518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2" name="Rectangle 21"/>
          <p:cNvSpPr/>
          <p:nvPr/>
        </p:nvSpPr>
        <p:spPr bwMode="auto">
          <a:xfrm>
            <a:off x="2051720" y="292494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3" name="Rectangle 22"/>
          <p:cNvSpPr/>
          <p:nvPr/>
        </p:nvSpPr>
        <p:spPr bwMode="auto">
          <a:xfrm>
            <a:off x="2051720" y="364502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4" name="Rectangle 23"/>
          <p:cNvSpPr/>
          <p:nvPr/>
        </p:nvSpPr>
        <p:spPr bwMode="auto">
          <a:xfrm>
            <a:off x="2771800" y="436510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5" name="Rectangle 24"/>
          <p:cNvSpPr/>
          <p:nvPr/>
        </p:nvSpPr>
        <p:spPr bwMode="auto">
          <a:xfrm>
            <a:off x="2771800" y="508518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6" name="Rectangle 25"/>
          <p:cNvSpPr/>
          <p:nvPr/>
        </p:nvSpPr>
        <p:spPr bwMode="auto">
          <a:xfrm>
            <a:off x="2771800" y="292494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7" name="Rectangle 26"/>
          <p:cNvSpPr/>
          <p:nvPr/>
        </p:nvSpPr>
        <p:spPr bwMode="auto">
          <a:xfrm>
            <a:off x="2771800" y="364502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cxnSp>
        <p:nvCxnSpPr>
          <p:cNvPr id="28" name="Connecteur droit 27"/>
          <p:cNvCxnSpPr/>
          <p:nvPr/>
        </p:nvCxnSpPr>
        <p:spPr bwMode="auto">
          <a:xfrm rot="5400000" flipH="1" flipV="1">
            <a:off x="2051720" y="1484784"/>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9" name="Connecteur droit 28"/>
          <p:cNvCxnSpPr/>
          <p:nvPr/>
        </p:nvCxnSpPr>
        <p:spPr bwMode="auto">
          <a:xfrm rot="5400000" flipH="1" flipV="1">
            <a:off x="4932040" y="1484784"/>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0" name="Connecteur droit 29"/>
          <p:cNvCxnSpPr/>
          <p:nvPr/>
        </p:nvCxnSpPr>
        <p:spPr bwMode="auto">
          <a:xfrm rot="5400000" flipH="1" flipV="1">
            <a:off x="4932040" y="4365104"/>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1" name="Connecteur droit 30"/>
          <p:cNvCxnSpPr/>
          <p:nvPr/>
        </p:nvCxnSpPr>
        <p:spPr bwMode="auto">
          <a:xfrm rot="5400000" flipH="1" flipV="1">
            <a:off x="4932040" y="2924944"/>
            <a:ext cx="288032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3" name="Connecteur droit 32"/>
          <p:cNvCxnSpPr/>
          <p:nvPr/>
        </p:nvCxnSpPr>
        <p:spPr bwMode="auto">
          <a:xfrm>
            <a:off x="3491880" y="1484784"/>
            <a:ext cx="288032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6" name="Connecteur droit 35"/>
          <p:cNvCxnSpPr/>
          <p:nvPr/>
        </p:nvCxnSpPr>
        <p:spPr bwMode="auto">
          <a:xfrm rot="5400000" flipH="1" flipV="1">
            <a:off x="2771800" y="1484784"/>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7" name="Connecteur droit 36"/>
          <p:cNvCxnSpPr/>
          <p:nvPr/>
        </p:nvCxnSpPr>
        <p:spPr bwMode="auto">
          <a:xfrm rot="5400000" flipH="1" flipV="1">
            <a:off x="3491880" y="1484784"/>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8" name="Connecteur droit 37"/>
          <p:cNvCxnSpPr/>
          <p:nvPr/>
        </p:nvCxnSpPr>
        <p:spPr bwMode="auto">
          <a:xfrm rot="5400000" flipH="1" flipV="1">
            <a:off x="4211960" y="1484784"/>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9" name="Connecteur droit 38"/>
          <p:cNvCxnSpPr/>
          <p:nvPr/>
        </p:nvCxnSpPr>
        <p:spPr bwMode="auto">
          <a:xfrm rot="5400000" flipH="1" flipV="1">
            <a:off x="4932040" y="3645024"/>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40" name="Connecteur droit 39"/>
          <p:cNvCxnSpPr/>
          <p:nvPr/>
        </p:nvCxnSpPr>
        <p:spPr bwMode="auto">
          <a:xfrm rot="5400000" flipH="1" flipV="1">
            <a:off x="4932040" y="2924944"/>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41" name="Connecteur droit 40"/>
          <p:cNvCxnSpPr/>
          <p:nvPr/>
        </p:nvCxnSpPr>
        <p:spPr bwMode="auto">
          <a:xfrm rot="5400000" flipH="1" flipV="1">
            <a:off x="4932040" y="2204864"/>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4" name="Connecteur droit 63"/>
          <p:cNvCxnSpPr/>
          <p:nvPr/>
        </p:nvCxnSpPr>
        <p:spPr bwMode="auto">
          <a:xfrm rot="5400000" flipH="1" flipV="1">
            <a:off x="5076056" y="4437112"/>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5" name="Connecteur droit 64"/>
          <p:cNvCxnSpPr/>
          <p:nvPr/>
        </p:nvCxnSpPr>
        <p:spPr bwMode="auto">
          <a:xfrm>
            <a:off x="5796136" y="5157192"/>
            <a:ext cx="144016" cy="7200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66" name="ZoneTexte 65"/>
          <p:cNvSpPr txBox="1"/>
          <p:nvPr/>
        </p:nvSpPr>
        <p:spPr>
          <a:xfrm rot="18759594">
            <a:off x="5667779" y="5040627"/>
            <a:ext cx="1192162" cy="369332"/>
          </a:xfrm>
          <a:prstGeom prst="rect">
            <a:avLst/>
          </a:prstGeom>
          <a:noFill/>
        </p:spPr>
        <p:txBody>
          <a:bodyPr wrap="square" rtlCol="0">
            <a:spAutoFit/>
          </a:bodyPr>
          <a:lstStyle/>
          <a:p>
            <a:r>
              <a:rPr lang="fr-CA" sz="1800" dirty="0" smtClean="0">
                <a:solidFill>
                  <a:schemeClr val="tx1"/>
                </a:solidFill>
              </a:rPr>
              <a:t>Versions</a:t>
            </a:r>
            <a:endParaRPr lang="fr-CA" sz="1800" dirty="0">
              <a:solidFill>
                <a:schemeClr val="tx1"/>
              </a:solidFill>
            </a:endParaRPr>
          </a:p>
        </p:txBody>
      </p:sp>
      <p:sp>
        <p:nvSpPr>
          <p:cNvPr id="67" name="ZoneTexte 66"/>
          <p:cNvSpPr txBox="1"/>
          <p:nvPr/>
        </p:nvSpPr>
        <p:spPr>
          <a:xfrm>
            <a:off x="2699792" y="6021288"/>
            <a:ext cx="936104" cy="369332"/>
          </a:xfrm>
          <a:prstGeom prst="rect">
            <a:avLst/>
          </a:prstGeom>
          <a:noFill/>
        </p:spPr>
        <p:txBody>
          <a:bodyPr wrap="square" rtlCol="0">
            <a:spAutoFit/>
          </a:bodyPr>
          <a:lstStyle/>
          <a:p>
            <a:r>
              <a:rPr lang="fr-CA" sz="1800" dirty="0" smtClean="0">
                <a:solidFill>
                  <a:schemeClr val="tx1"/>
                </a:solidFill>
              </a:rPr>
              <a:t>Qualité</a:t>
            </a:r>
            <a:endParaRPr lang="fr-CA" sz="1800" dirty="0">
              <a:solidFill>
                <a:schemeClr val="tx1"/>
              </a:solidFill>
            </a:endParaRPr>
          </a:p>
        </p:txBody>
      </p:sp>
      <p:cxnSp>
        <p:nvCxnSpPr>
          <p:cNvPr id="68" name="Connecteur droit 67"/>
          <p:cNvCxnSpPr/>
          <p:nvPr/>
        </p:nvCxnSpPr>
        <p:spPr bwMode="auto">
          <a:xfrm>
            <a:off x="2051720" y="5949280"/>
            <a:ext cx="288032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9" name="Connecteur droit 68"/>
          <p:cNvCxnSpPr/>
          <p:nvPr/>
        </p:nvCxnSpPr>
        <p:spPr bwMode="auto">
          <a:xfrm rot="5400000">
            <a:off x="3059832" y="6021288"/>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74" name="Connecteur droit 73"/>
          <p:cNvCxnSpPr/>
          <p:nvPr/>
        </p:nvCxnSpPr>
        <p:spPr bwMode="auto">
          <a:xfrm rot="5400000">
            <a:off x="2339752" y="6021288"/>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75" name="Connecteur droit 74"/>
          <p:cNvCxnSpPr/>
          <p:nvPr/>
        </p:nvCxnSpPr>
        <p:spPr bwMode="auto">
          <a:xfrm rot="5400000">
            <a:off x="3779912" y="6021288"/>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76" name="Connecteur droit 75"/>
          <p:cNvCxnSpPr/>
          <p:nvPr/>
        </p:nvCxnSpPr>
        <p:spPr bwMode="auto">
          <a:xfrm rot="5400000">
            <a:off x="4499992" y="6021288"/>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77" name="ZoneTexte 76"/>
          <p:cNvSpPr txBox="1"/>
          <p:nvPr/>
        </p:nvSpPr>
        <p:spPr>
          <a:xfrm>
            <a:off x="2051721" y="6021288"/>
            <a:ext cx="792087" cy="369332"/>
          </a:xfrm>
          <a:prstGeom prst="rect">
            <a:avLst/>
          </a:prstGeom>
          <a:noFill/>
        </p:spPr>
        <p:txBody>
          <a:bodyPr wrap="square" rtlCol="0">
            <a:spAutoFit/>
          </a:bodyPr>
          <a:lstStyle/>
          <a:p>
            <a:r>
              <a:rPr lang="fr-CA" sz="1800" dirty="0" smtClean="0">
                <a:solidFill>
                  <a:schemeClr val="tx1"/>
                </a:solidFill>
              </a:rPr>
              <a:t>SVN</a:t>
            </a:r>
            <a:endParaRPr lang="fr-CA" sz="1800" dirty="0">
              <a:solidFill>
                <a:schemeClr val="tx1"/>
              </a:solidFill>
            </a:endParaRPr>
          </a:p>
        </p:txBody>
      </p:sp>
      <p:sp>
        <p:nvSpPr>
          <p:cNvPr id="78" name="ZoneTexte 77"/>
          <p:cNvSpPr txBox="1"/>
          <p:nvPr/>
        </p:nvSpPr>
        <p:spPr>
          <a:xfrm>
            <a:off x="3491880" y="6021288"/>
            <a:ext cx="936104" cy="369332"/>
          </a:xfrm>
          <a:prstGeom prst="rect">
            <a:avLst/>
          </a:prstGeom>
          <a:noFill/>
        </p:spPr>
        <p:txBody>
          <a:bodyPr wrap="square" rtlCol="0">
            <a:spAutoFit/>
          </a:bodyPr>
          <a:lstStyle/>
          <a:p>
            <a:r>
              <a:rPr lang="fr-CA" sz="1800" dirty="0" smtClean="0">
                <a:solidFill>
                  <a:schemeClr val="tx1"/>
                </a:solidFill>
              </a:rPr>
              <a:t>Bogue</a:t>
            </a:r>
            <a:endParaRPr lang="fr-CA" sz="1800" dirty="0">
              <a:solidFill>
                <a:schemeClr val="tx1"/>
              </a:solidFill>
            </a:endParaRPr>
          </a:p>
        </p:txBody>
      </p:sp>
      <p:sp>
        <p:nvSpPr>
          <p:cNvPr id="79" name="ZoneTexte 78"/>
          <p:cNvSpPr txBox="1"/>
          <p:nvPr/>
        </p:nvSpPr>
        <p:spPr>
          <a:xfrm>
            <a:off x="4211960" y="6021288"/>
            <a:ext cx="1584176" cy="369332"/>
          </a:xfrm>
          <a:prstGeom prst="rect">
            <a:avLst/>
          </a:prstGeom>
          <a:noFill/>
        </p:spPr>
        <p:txBody>
          <a:bodyPr wrap="square" rtlCol="0">
            <a:spAutoFit/>
          </a:bodyPr>
          <a:lstStyle/>
          <a:p>
            <a:r>
              <a:rPr lang="fr-CA" sz="1800" dirty="0" smtClean="0">
                <a:solidFill>
                  <a:schemeClr val="tx1"/>
                </a:solidFill>
              </a:rPr>
              <a:t>Personnalisé</a:t>
            </a:r>
            <a:endParaRPr lang="fr-CA" sz="1800" dirty="0">
              <a:solidFill>
                <a:schemeClr val="tx1"/>
              </a:solidFill>
            </a:endParaRPr>
          </a:p>
        </p:txBody>
      </p:sp>
      <p:cxnSp>
        <p:nvCxnSpPr>
          <p:cNvPr id="81" name="Connecteur droit 80"/>
          <p:cNvCxnSpPr/>
          <p:nvPr/>
        </p:nvCxnSpPr>
        <p:spPr bwMode="auto">
          <a:xfrm rot="5400000">
            <a:off x="467544" y="4365104"/>
            <a:ext cx="288032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2" name="Connecteur droit 81"/>
          <p:cNvCxnSpPr/>
          <p:nvPr/>
        </p:nvCxnSpPr>
        <p:spPr bwMode="auto">
          <a:xfrm rot="10800000">
            <a:off x="1763688" y="4005064"/>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84" name="ZoneTexte 83"/>
          <p:cNvSpPr txBox="1"/>
          <p:nvPr/>
        </p:nvSpPr>
        <p:spPr>
          <a:xfrm>
            <a:off x="755576" y="3789040"/>
            <a:ext cx="1008112" cy="369332"/>
          </a:xfrm>
          <a:prstGeom prst="rect">
            <a:avLst/>
          </a:prstGeom>
          <a:noFill/>
        </p:spPr>
        <p:txBody>
          <a:bodyPr wrap="square" rtlCol="0">
            <a:spAutoFit/>
          </a:bodyPr>
          <a:lstStyle/>
          <a:p>
            <a:r>
              <a:rPr lang="fr-CA" sz="1800" dirty="0" smtClean="0">
                <a:solidFill>
                  <a:schemeClr val="tx1"/>
                </a:solidFill>
              </a:rPr>
              <a:t>Classe</a:t>
            </a:r>
            <a:endParaRPr lang="fr-CA" sz="1800" dirty="0">
              <a:solidFill>
                <a:schemeClr val="tx1"/>
              </a:solidFill>
            </a:endParaRPr>
          </a:p>
        </p:txBody>
      </p:sp>
      <p:cxnSp>
        <p:nvCxnSpPr>
          <p:cNvPr id="85" name="Connecteur droit 84"/>
          <p:cNvCxnSpPr/>
          <p:nvPr/>
        </p:nvCxnSpPr>
        <p:spPr bwMode="auto">
          <a:xfrm rot="10800000">
            <a:off x="1763688" y="3429000"/>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6" name="Connecteur droit 85"/>
          <p:cNvCxnSpPr/>
          <p:nvPr/>
        </p:nvCxnSpPr>
        <p:spPr bwMode="auto">
          <a:xfrm rot="10800000">
            <a:off x="1763688" y="4725144"/>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87" name="Connecteur droit 86"/>
          <p:cNvCxnSpPr/>
          <p:nvPr/>
        </p:nvCxnSpPr>
        <p:spPr bwMode="auto">
          <a:xfrm rot="10800000">
            <a:off x="1763688" y="5445224"/>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88" name="ZoneTexte 87"/>
          <p:cNvSpPr txBox="1"/>
          <p:nvPr/>
        </p:nvSpPr>
        <p:spPr>
          <a:xfrm>
            <a:off x="323528" y="3212976"/>
            <a:ext cx="1368152" cy="369332"/>
          </a:xfrm>
          <a:prstGeom prst="rect">
            <a:avLst/>
          </a:prstGeom>
          <a:noFill/>
        </p:spPr>
        <p:txBody>
          <a:bodyPr wrap="square" rtlCol="0">
            <a:spAutoFit/>
          </a:bodyPr>
          <a:lstStyle/>
          <a:p>
            <a:r>
              <a:rPr lang="fr-CA" sz="1800" dirty="0" smtClean="0">
                <a:solidFill>
                  <a:schemeClr val="tx1"/>
                </a:solidFill>
              </a:rPr>
              <a:t>Paquetage</a:t>
            </a:r>
            <a:endParaRPr lang="fr-CA" sz="1800" dirty="0">
              <a:solidFill>
                <a:schemeClr val="tx1"/>
              </a:solidFill>
            </a:endParaRPr>
          </a:p>
        </p:txBody>
      </p:sp>
      <p:sp>
        <p:nvSpPr>
          <p:cNvPr id="89" name="ZoneTexte 88"/>
          <p:cNvSpPr txBox="1"/>
          <p:nvPr/>
        </p:nvSpPr>
        <p:spPr>
          <a:xfrm>
            <a:off x="611560" y="4509120"/>
            <a:ext cx="1152128" cy="369332"/>
          </a:xfrm>
          <a:prstGeom prst="rect">
            <a:avLst/>
          </a:prstGeom>
          <a:noFill/>
        </p:spPr>
        <p:txBody>
          <a:bodyPr wrap="square" rtlCol="0">
            <a:spAutoFit/>
          </a:bodyPr>
          <a:lstStyle/>
          <a:p>
            <a:r>
              <a:rPr lang="fr-CA" sz="1800" dirty="0" smtClean="0">
                <a:solidFill>
                  <a:schemeClr val="tx1"/>
                </a:solidFill>
              </a:rPr>
              <a:t>Méthode</a:t>
            </a:r>
            <a:endParaRPr lang="fr-CA" sz="1800" dirty="0">
              <a:solidFill>
                <a:schemeClr val="tx1"/>
              </a:solidFill>
            </a:endParaRPr>
          </a:p>
        </p:txBody>
      </p:sp>
      <p:sp>
        <p:nvSpPr>
          <p:cNvPr id="90" name="ZoneTexte 89"/>
          <p:cNvSpPr txBox="1"/>
          <p:nvPr/>
        </p:nvSpPr>
        <p:spPr>
          <a:xfrm>
            <a:off x="827584" y="5229200"/>
            <a:ext cx="936104" cy="369332"/>
          </a:xfrm>
          <a:prstGeom prst="rect">
            <a:avLst/>
          </a:prstGeom>
          <a:noFill/>
        </p:spPr>
        <p:txBody>
          <a:bodyPr wrap="square" rtlCol="0">
            <a:spAutoFit/>
          </a:bodyPr>
          <a:lstStyle/>
          <a:p>
            <a:r>
              <a:rPr lang="fr-CA" sz="1800" dirty="0" smtClean="0">
                <a:solidFill>
                  <a:schemeClr val="tx1"/>
                </a:solidFill>
              </a:rPr>
              <a:t>Ligne</a:t>
            </a:r>
            <a:endParaRPr lang="fr-CA" sz="1800" dirty="0">
              <a:solidFill>
                <a:schemeClr val="tx1"/>
              </a:solidFill>
            </a:endParaRPr>
          </a:p>
        </p:txBody>
      </p:sp>
      <p:cxnSp>
        <p:nvCxnSpPr>
          <p:cNvPr id="94" name="Connecteur droit 93"/>
          <p:cNvCxnSpPr/>
          <p:nvPr/>
        </p:nvCxnSpPr>
        <p:spPr bwMode="auto">
          <a:xfrm rot="5400000">
            <a:off x="6084168" y="2924944"/>
            <a:ext cx="187220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97" name="Connecteur droit 96"/>
          <p:cNvCxnSpPr/>
          <p:nvPr/>
        </p:nvCxnSpPr>
        <p:spPr bwMode="auto">
          <a:xfrm>
            <a:off x="7020272" y="3861048"/>
            <a:ext cx="1872208"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00" name="Connecteur droit 99"/>
          <p:cNvCxnSpPr/>
          <p:nvPr/>
        </p:nvCxnSpPr>
        <p:spPr bwMode="auto">
          <a:xfrm rot="5400000" flipH="1" flipV="1">
            <a:off x="7020272" y="2780928"/>
            <a:ext cx="1080120" cy="108012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10" name="ZoneTexte 109"/>
          <p:cNvSpPr txBox="1"/>
          <p:nvPr/>
        </p:nvSpPr>
        <p:spPr>
          <a:xfrm rot="18977618">
            <a:off x="7233603" y="3129612"/>
            <a:ext cx="1306032" cy="369332"/>
          </a:xfrm>
          <a:prstGeom prst="rect">
            <a:avLst/>
          </a:prstGeom>
          <a:noFill/>
        </p:spPr>
        <p:txBody>
          <a:bodyPr wrap="square" rtlCol="0">
            <a:spAutoFit/>
          </a:bodyPr>
          <a:lstStyle/>
          <a:p>
            <a:r>
              <a:rPr lang="fr-CA" sz="1800" dirty="0" smtClean="0">
                <a:solidFill>
                  <a:schemeClr val="tx1"/>
                </a:solidFill>
              </a:rPr>
              <a:t>Cohérence</a:t>
            </a:r>
            <a:endParaRPr lang="fr-CA" sz="1800" dirty="0">
              <a:solidFill>
                <a:schemeClr val="tx1"/>
              </a:solidFill>
            </a:endParaRPr>
          </a:p>
        </p:txBody>
      </p:sp>
      <p:sp>
        <p:nvSpPr>
          <p:cNvPr id="111" name="ZoneTexte 110"/>
          <p:cNvSpPr txBox="1"/>
          <p:nvPr/>
        </p:nvSpPr>
        <p:spPr>
          <a:xfrm>
            <a:off x="7308304" y="3933056"/>
            <a:ext cx="1306032" cy="369332"/>
          </a:xfrm>
          <a:prstGeom prst="rect">
            <a:avLst/>
          </a:prstGeom>
          <a:noFill/>
        </p:spPr>
        <p:txBody>
          <a:bodyPr wrap="square" rtlCol="0">
            <a:spAutoFit/>
          </a:bodyPr>
          <a:lstStyle/>
          <a:p>
            <a:r>
              <a:rPr lang="fr-CA" sz="1800" dirty="0" smtClean="0">
                <a:solidFill>
                  <a:schemeClr val="tx1"/>
                </a:solidFill>
              </a:rPr>
              <a:t>Cohérence</a:t>
            </a:r>
            <a:endParaRPr lang="fr-CA" sz="1800" dirty="0">
              <a:solidFill>
                <a:schemeClr val="tx1"/>
              </a:solidFill>
            </a:endParaRPr>
          </a:p>
        </p:txBody>
      </p:sp>
      <p:sp>
        <p:nvSpPr>
          <p:cNvPr id="112" name="ZoneTexte 111"/>
          <p:cNvSpPr txBox="1"/>
          <p:nvPr/>
        </p:nvSpPr>
        <p:spPr>
          <a:xfrm rot="16200000">
            <a:off x="6119874" y="2745222"/>
            <a:ext cx="1306032" cy="369332"/>
          </a:xfrm>
          <a:prstGeom prst="rect">
            <a:avLst/>
          </a:prstGeom>
          <a:noFill/>
        </p:spPr>
        <p:txBody>
          <a:bodyPr wrap="square" rtlCol="0">
            <a:spAutoFit/>
          </a:bodyPr>
          <a:lstStyle/>
          <a:p>
            <a:r>
              <a:rPr lang="fr-CA" sz="1800" dirty="0" smtClean="0">
                <a:solidFill>
                  <a:schemeClr val="tx1"/>
                </a:solidFill>
              </a:rPr>
              <a:t>Cohérence</a:t>
            </a:r>
            <a:endParaRPr lang="fr-CA" sz="1800" dirty="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75656" y="188640"/>
            <a:ext cx="7366000" cy="1143000"/>
          </a:xfrm>
        </p:spPr>
        <p:txBody>
          <a:bodyPr/>
          <a:lstStyle/>
          <a:p>
            <a:r>
              <a:rPr lang="fr-CA" dirty="0" smtClean="0"/>
              <a:t>Approche</a:t>
            </a:r>
            <a:endParaRPr lang="fr-CA" dirty="0"/>
          </a:p>
        </p:txBody>
      </p:sp>
      <p:pic>
        <p:nvPicPr>
          <p:cNvPr id="4" name="Picture 4" descr="Eclipse"/>
          <p:cNvPicPr>
            <a:picLocks noChangeAspect="1" noChangeArrowheads="1"/>
          </p:cNvPicPr>
          <p:nvPr/>
        </p:nvPicPr>
        <p:blipFill>
          <a:blip r:embed="rId3" cstate="print"/>
          <a:srcRect/>
          <a:stretch>
            <a:fillRect/>
          </a:stretch>
        </p:blipFill>
        <p:spPr bwMode="auto">
          <a:xfrm>
            <a:off x="899592" y="1124744"/>
            <a:ext cx="6768752" cy="5278228"/>
          </a:xfrm>
          <a:prstGeom prst="rect">
            <a:avLst/>
          </a:prstGeom>
          <a:noFill/>
          <a:ln w="9525">
            <a:noFill/>
            <a:miter lim="800000"/>
            <a:headEnd/>
            <a:tailEnd/>
          </a:ln>
        </p:spPr>
      </p:pic>
      <p:sp>
        <p:nvSpPr>
          <p:cNvPr id="5" name="Rectangle 4"/>
          <p:cNvSpPr/>
          <p:nvPr/>
        </p:nvSpPr>
        <p:spPr bwMode="auto">
          <a:xfrm>
            <a:off x="2339752" y="1700808"/>
            <a:ext cx="4032448" cy="3600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smtClean="0">
              <a:ln>
                <a:noFill/>
              </a:ln>
              <a:solidFill>
                <a:schemeClr val="bg1"/>
              </a:solidFill>
              <a:effectLst/>
              <a:latin typeface="Charlotte Book" pitchFamily="18" charset="0"/>
            </a:endParaRPr>
          </a:p>
        </p:txBody>
      </p:sp>
      <p:grpSp>
        <p:nvGrpSpPr>
          <p:cNvPr id="221" name="Groupe 220"/>
          <p:cNvGrpSpPr/>
          <p:nvPr/>
        </p:nvGrpSpPr>
        <p:grpSpPr>
          <a:xfrm>
            <a:off x="2267744" y="1904591"/>
            <a:ext cx="4107388" cy="3324609"/>
            <a:chOff x="576919" y="1340768"/>
            <a:chExt cx="6083313" cy="4923967"/>
          </a:xfrm>
        </p:grpSpPr>
        <p:sp>
          <p:nvSpPr>
            <p:cNvPr id="222" name="Rectangle 221"/>
            <p:cNvSpPr/>
            <p:nvPr/>
          </p:nvSpPr>
          <p:spPr bwMode="auto">
            <a:xfrm>
              <a:off x="3635896" y="4221088"/>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23" name="Rectangle 222"/>
            <p:cNvSpPr/>
            <p:nvPr/>
          </p:nvSpPr>
          <p:spPr bwMode="auto">
            <a:xfrm>
              <a:off x="3635896" y="4941168"/>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24" name="Rectangle 223"/>
            <p:cNvSpPr/>
            <p:nvPr/>
          </p:nvSpPr>
          <p:spPr bwMode="auto">
            <a:xfrm>
              <a:off x="3635896" y="2780928"/>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25" name="Rectangle 224"/>
            <p:cNvSpPr/>
            <p:nvPr/>
          </p:nvSpPr>
          <p:spPr bwMode="auto">
            <a:xfrm>
              <a:off x="3635896" y="3501008"/>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26" name="Rectangle 225"/>
            <p:cNvSpPr/>
            <p:nvPr/>
          </p:nvSpPr>
          <p:spPr bwMode="auto">
            <a:xfrm>
              <a:off x="4355976" y="4221088"/>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27" name="Rectangle 226"/>
            <p:cNvSpPr/>
            <p:nvPr/>
          </p:nvSpPr>
          <p:spPr bwMode="auto">
            <a:xfrm>
              <a:off x="4355976" y="4941168"/>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28" name="Rectangle 227"/>
            <p:cNvSpPr/>
            <p:nvPr/>
          </p:nvSpPr>
          <p:spPr bwMode="auto">
            <a:xfrm>
              <a:off x="4355976" y="2780928"/>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29" name="Rectangle 228"/>
            <p:cNvSpPr/>
            <p:nvPr/>
          </p:nvSpPr>
          <p:spPr bwMode="auto">
            <a:xfrm>
              <a:off x="4355976" y="3501008"/>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30" name="Rectangle 229"/>
            <p:cNvSpPr/>
            <p:nvPr/>
          </p:nvSpPr>
          <p:spPr bwMode="auto">
            <a:xfrm>
              <a:off x="2195736" y="4221088"/>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31" name="Rectangle 230"/>
            <p:cNvSpPr/>
            <p:nvPr/>
          </p:nvSpPr>
          <p:spPr bwMode="auto">
            <a:xfrm>
              <a:off x="2195736" y="4941168"/>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32" name="Rectangle 231"/>
            <p:cNvSpPr/>
            <p:nvPr/>
          </p:nvSpPr>
          <p:spPr bwMode="auto">
            <a:xfrm>
              <a:off x="2195736" y="2780928"/>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33" name="Rectangle 232"/>
            <p:cNvSpPr/>
            <p:nvPr/>
          </p:nvSpPr>
          <p:spPr bwMode="auto">
            <a:xfrm>
              <a:off x="2195736" y="3501008"/>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34" name="Rectangle 233"/>
            <p:cNvSpPr/>
            <p:nvPr/>
          </p:nvSpPr>
          <p:spPr bwMode="auto">
            <a:xfrm>
              <a:off x="2915816" y="4221088"/>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35" name="Rectangle 234"/>
            <p:cNvSpPr/>
            <p:nvPr/>
          </p:nvSpPr>
          <p:spPr bwMode="auto">
            <a:xfrm>
              <a:off x="2915816" y="4941168"/>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36" name="Rectangle 235"/>
            <p:cNvSpPr/>
            <p:nvPr/>
          </p:nvSpPr>
          <p:spPr bwMode="auto">
            <a:xfrm>
              <a:off x="2915816" y="2780928"/>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37" name="Rectangle 236"/>
            <p:cNvSpPr/>
            <p:nvPr/>
          </p:nvSpPr>
          <p:spPr bwMode="auto">
            <a:xfrm>
              <a:off x="2915816" y="3501008"/>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cxnSp>
          <p:nvCxnSpPr>
            <p:cNvPr id="238" name="Connecteur droit 237"/>
            <p:cNvCxnSpPr/>
            <p:nvPr/>
          </p:nvCxnSpPr>
          <p:spPr bwMode="auto">
            <a:xfrm rot="5400000" flipH="1" flipV="1">
              <a:off x="2195736" y="1340768"/>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39" name="Connecteur droit 238"/>
            <p:cNvCxnSpPr/>
            <p:nvPr/>
          </p:nvCxnSpPr>
          <p:spPr bwMode="auto">
            <a:xfrm rot="5400000" flipH="1" flipV="1">
              <a:off x="5076056" y="1340768"/>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0" name="Connecteur droit 239"/>
            <p:cNvCxnSpPr/>
            <p:nvPr/>
          </p:nvCxnSpPr>
          <p:spPr bwMode="auto">
            <a:xfrm rot="5400000" flipH="1" flipV="1">
              <a:off x="5076056" y="4221088"/>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1" name="Connecteur droit 240"/>
            <p:cNvCxnSpPr/>
            <p:nvPr/>
          </p:nvCxnSpPr>
          <p:spPr bwMode="auto">
            <a:xfrm rot="5400000" flipH="1" flipV="1">
              <a:off x="5076056" y="2780928"/>
              <a:ext cx="288032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2" name="Connecteur droit 241"/>
            <p:cNvCxnSpPr/>
            <p:nvPr/>
          </p:nvCxnSpPr>
          <p:spPr bwMode="auto">
            <a:xfrm>
              <a:off x="3635896" y="1340768"/>
              <a:ext cx="288032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3" name="Connecteur droit 242"/>
            <p:cNvCxnSpPr/>
            <p:nvPr/>
          </p:nvCxnSpPr>
          <p:spPr bwMode="auto">
            <a:xfrm rot="5400000" flipH="1" flipV="1">
              <a:off x="2915816" y="1340768"/>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4" name="Connecteur droit 243"/>
            <p:cNvCxnSpPr/>
            <p:nvPr/>
          </p:nvCxnSpPr>
          <p:spPr bwMode="auto">
            <a:xfrm rot="5400000" flipH="1" flipV="1">
              <a:off x="3635896" y="1340768"/>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5" name="Connecteur droit 244"/>
            <p:cNvCxnSpPr/>
            <p:nvPr/>
          </p:nvCxnSpPr>
          <p:spPr bwMode="auto">
            <a:xfrm rot="5400000" flipH="1" flipV="1">
              <a:off x="4355976" y="1340768"/>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6" name="Connecteur droit 245"/>
            <p:cNvCxnSpPr/>
            <p:nvPr/>
          </p:nvCxnSpPr>
          <p:spPr bwMode="auto">
            <a:xfrm rot="5400000" flipH="1" flipV="1">
              <a:off x="5076056" y="3501008"/>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7" name="Connecteur droit 246"/>
            <p:cNvCxnSpPr/>
            <p:nvPr/>
          </p:nvCxnSpPr>
          <p:spPr bwMode="auto">
            <a:xfrm rot="5400000" flipH="1" flipV="1">
              <a:off x="5076056" y="2780928"/>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8" name="Connecteur droit 247"/>
            <p:cNvCxnSpPr/>
            <p:nvPr/>
          </p:nvCxnSpPr>
          <p:spPr bwMode="auto">
            <a:xfrm rot="5400000" flipH="1" flipV="1">
              <a:off x="5076056" y="2060848"/>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9" name="Connecteur droit 248"/>
            <p:cNvCxnSpPr/>
            <p:nvPr/>
          </p:nvCxnSpPr>
          <p:spPr bwMode="auto">
            <a:xfrm>
              <a:off x="2915816" y="2060848"/>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50" name="Connecteur droit 249"/>
            <p:cNvCxnSpPr/>
            <p:nvPr/>
          </p:nvCxnSpPr>
          <p:spPr bwMode="auto">
            <a:xfrm>
              <a:off x="3347864" y="1628800"/>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51" name="Connecteur droit 250"/>
            <p:cNvCxnSpPr/>
            <p:nvPr/>
          </p:nvCxnSpPr>
          <p:spPr bwMode="auto">
            <a:xfrm>
              <a:off x="3203848" y="1772816"/>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52" name="Connecteur droit 251"/>
            <p:cNvCxnSpPr/>
            <p:nvPr/>
          </p:nvCxnSpPr>
          <p:spPr bwMode="auto">
            <a:xfrm>
              <a:off x="3491880" y="1484784"/>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53" name="Connecteur droit 252"/>
            <p:cNvCxnSpPr/>
            <p:nvPr/>
          </p:nvCxnSpPr>
          <p:spPr bwMode="auto">
            <a:xfrm>
              <a:off x="3059832" y="1916832"/>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54" name="Connecteur droit 253"/>
            <p:cNvCxnSpPr/>
            <p:nvPr/>
          </p:nvCxnSpPr>
          <p:spPr bwMode="auto">
            <a:xfrm>
              <a:off x="2627784" y="2348880"/>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55" name="Connecteur droit 254"/>
            <p:cNvCxnSpPr/>
            <p:nvPr/>
          </p:nvCxnSpPr>
          <p:spPr bwMode="auto">
            <a:xfrm>
              <a:off x="2483768" y="2492896"/>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56" name="Connecteur droit 255"/>
            <p:cNvCxnSpPr/>
            <p:nvPr/>
          </p:nvCxnSpPr>
          <p:spPr bwMode="auto">
            <a:xfrm>
              <a:off x="2771800" y="2204864"/>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57" name="Connecteur droit 256"/>
            <p:cNvCxnSpPr/>
            <p:nvPr/>
          </p:nvCxnSpPr>
          <p:spPr bwMode="auto">
            <a:xfrm>
              <a:off x="2339752" y="2636912"/>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58" name="Connecteur droit 257"/>
            <p:cNvCxnSpPr/>
            <p:nvPr/>
          </p:nvCxnSpPr>
          <p:spPr bwMode="auto">
            <a:xfrm rot="5400000">
              <a:off x="3779912" y="4077072"/>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59" name="Connecteur droit 258"/>
            <p:cNvCxnSpPr/>
            <p:nvPr/>
          </p:nvCxnSpPr>
          <p:spPr bwMode="auto">
            <a:xfrm rot="5400000">
              <a:off x="3923928" y="3933056"/>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60" name="Connecteur droit 259"/>
            <p:cNvCxnSpPr/>
            <p:nvPr/>
          </p:nvCxnSpPr>
          <p:spPr bwMode="auto">
            <a:xfrm rot="5400000">
              <a:off x="4067944" y="3789040"/>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61" name="Connecteur droit 260"/>
            <p:cNvCxnSpPr/>
            <p:nvPr/>
          </p:nvCxnSpPr>
          <p:spPr bwMode="auto">
            <a:xfrm rot="5400000">
              <a:off x="4211960" y="3645024"/>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62" name="Connecteur droit 261"/>
            <p:cNvCxnSpPr/>
            <p:nvPr/>
          </p:nvCxnSpPr>
          <p:spPr bwMode="auto">
            <a:xfrm rot="5400000">
              <a:off x="4355976" y="3501008"/>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63" name="Connecteur droit 262"/>
            <p:cNvCxnSpPr/>
            <p:nvPr/>
          </p:nvCxnSpPr>
          <p:spPr bwMode="auto">
            <a:xfrm rot="5400000">
              <a:off x="4499992" y="3356992"/>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64" name="Connecteur droit 263"/>
            <p:cNvCxnSpPr/>
            <p:nvPr/>
          </p:nvCxnSpPr>
          <p:spPr bwMode="auto">
            <a:xfrm rot="5400000">
              <a:off x="4644008" y="3212976"/>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65" name="Connecteur droit 264"/>
            <p:cNvCxnSpPr/>
            <p:nvPr/>
          </p:nvCxnSpPr>
          <p:spPr bwMode="auto">
            <a:xfrm rot="5400000">
              <a:off x="4788024" y="3068960"/>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66" name="Connecteur droit 265"/>
            <p:cNvCxnSpPr/>
            <p:nvPr/>
          </p:nvCxnSpPr>
          <p:spPr bwMode="auto">
            <a:xfrm rot="5400000">
              <a:off x="4932040" y="2924944"/>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267" name="Connecteur droit 266"/>
            <p:cNvCxnSpPr/>
            <p:nvPr/>
          </p:nvCxnSpPr>
          <p:spPr bwMode="auto">
            <a:xfrm rot="5400000" flipH="1" flipV="1">
              <a:off x="5220072" y="4293096"/>
              <a:ext cx="1440160" cy="144016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68" name="Connecteur droit 267"/>
            <p:cNvCxnSpPr/>
            <p:nvPr/>
          </p:nvCxnSpPr>
          <p:spPr bwMode="auto">
            <a:xfrm>
              <a:off x="5940152" y="5013176"/>
              <a:ext cx="144016" cy="7200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69" name="ZoneTexte 268"/>
            <p:cNvSpPr txBox="1"/>
            <p:nvPr/>
          </p:nvSpPr>
          <p:spPr>
            <a:xfrm rot="18759594">
              <a:off x="5818386" y="4908281"/>
              <a:ext cx="1151266" cy="376066"/>
            </a:xfrm>
            <a:prstGeom prst="rect">
              <a:avLst/>
            </a:prstGeom>
            <a:noFill/>
          </p:spPr>
          <p:txBody>
            <a:bodyPr wrap="square" rtlCol="0">
              <a:spAutoFit/>
            </a:bodyPr>
            <a:lstStyle/>
            <a:p>
              <a:r>
                <a:rPr lang="fr-CA" sz="1000" dirty="0" smtClean="0">
                  <a:solidFill>
                    <a:schemeClr val="tx1"/>
                  </a:solidFill>
                </a:rPr>
                <a:t>Versions</a:t>
              </a:r>
              <a:endParaRPr lang="fr-CA" sz="1000" dirty="0">
                <a:solidFill>
                  <a:schemeClr val="tx1"/>
                </a:solidFill>
              </a:endParaRPr>
            </a:p>
          </p:txBody>
        </p:sp>
        <p:sp>
          <p:nvSpPr>
            <p:cNvPr id="270" name="ZoneTexte 269"/>
            <p:cNvSpPr txBox="1"/>
            <p:nvPr/>
          </p:nvSpPr>
          <p:spPr>
            <a:xfrm>
              <a:off x="2843808" y="5877272"/>
              <a:ext cx="936103" cy="387462"/>
            </a:xfrm>
            <a:prstGeom prst="rect">
              <a:avLst/>
            </a:prstGeom>
            <a:noFill/>
          </p:spPr>
          <p:txBody>
            <a:bodyPr wrap="square" rtlCol="0">
              <a:spAutoFit/>
            </a:bodyPr>
            <a:lstStyle/>
            <a:p>
              <a:r>
                <a:rPr lang="fr-CA" sz="1050" dirty="0" smtClean="0">
                  <a:solidFill>
                    <a:schemeClr val="tx1"/>
                  </a:solidFill>
                </a:rPr>
                <a:t>Qualité</a:t>
              </a:r>
              <a:endParaRPr lang="fr-CA" sz="1050" dirty="0">
                <a:solidFill>
                  <a:schemeClr val="tx1"/>
                </a:solidFill>
              </a:endParaRPr>
            </a:p>
          </p:txBody>
        </p:sp>
        <p:cxnSp>
          <p:nvCxnSpPr>
            <p:cNvPr id="271" name="Connecteur droit 270"/>
            <p:cNvCxnSpPr/>
            <p:nvPr/>
          </p:nvCxnSpPr>
          <p:spPr bwMode="auto">
            <a:xfrm>
              <a:off x="2195736" y="5805264"/>
              <a:ext cx="288032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72" name="Connecteur droit 271"/>
            <p:cNvCxnSpPr/>
            <p:nvPr/>
          </p:nvCxnSpPr>
          <p:spPr bwMode="auto">
            <a:xfrm rot="5400000">
              <a:off x="3203848" y="5877272"/>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73" name="Connecteur droit 272"/>
            <p:cNvCxnSpPr/>
            <p:nvPr/>
          </p:nvCxnSpPr>
          <p:spPr bwMode="auto">
            <a:xfrm rot="5400000">
              <a:off x="2483768" y="5877272"/>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74" name="Connecteur droit 273"/>
            <p:cNvCxnSpPr/>
            <p:nvPr/>
          </p:nvCxnSpPr>
          <p:spPr bwMode="auto">
            <a:xfrm rot="5400000">
              <a:off x="3923928" y="5877272"/>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75" name="Connecteur droit 274"/>
            <p:cNvCxnSpPr/>
            <p:nvPr/>
          </p:nvCxnSpPr>
          <p:spPr bwMode="auto">
            <a:xfrm rot="5400000">
              <a:off x="4644008" y="5877272"/>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76" name="ZoneTexte 275"/>
            <p:cNvSpPr txBox="1"/>
            <p:nvPr/>
          </p:nvSpPr>
          <p:spPr>
            <a:xfrm>
              <a:off x="2272390" y="5877272"/>
              <a:ext cx="864095" cy="376066"/>
            </a:xfrm>
            <a:prstGeom prst="rect">
              <a:avLst/>
            </a:prstGeom>
            <a:noFill/>
          </p:spPr>
          <p:txBody>
            <a:bodyPr wrap="square" rtlCol="0">
              <a:spAutoFit/>
            </a:bodyPr>
            <a:lstStyle/>
            <a:p>
              <a:r>
                <a:rPr lang="fr-CA" sz="1050" dirty="0" smtClean="0">
                  <a:solidFill>
                    <a:schemeClr val="tx1"/>
                  </a:solidFill>
                </a:rPr>
                <a:t>SVN</a:t>
              </a:r>
              <a:endParaRPr lang="fr-CA" sz="1050" dirty="0">
                <a:solidFill>
                  <a:schemeClr val="tx1"/>
                </a:solidFill>
              </a:endParaRPr>
            </a:p>
          </p:txBody>
        </p:sp>
        <p:sp>
          <p:nvSpPr>
            <p:cNvPr id="277" name="ZoneTexte 276"/>
            <p:cNvSpPr txBox="1"/>
            <p:nvPr/>
          </p:nvSpPr>
          <p:spPr>
            <a:xfrm>
              <a:off x="3635895" y="5877273"/>
              <a:ext cx="936103" cy="387462"/>
            </a:xfrm>
            <a:prstGeom prst="rect">
              <a:avLst/>
            </a:prstGeom>
            <a:noFill/>
          </p:spPr>
          <p:txBody>
            <a:bodyPr wrap="square" rtlCol="0">
              <a:spAutoFit/>
            </a:bodyPr>
            <a:lstStyle/>
            <a:p>
              <a:r>
                <a:rPr lang="fr-CA" sz="1100" dirty="0" smtClean="0">
                  <a:solidFill>
                    <a:schemeClr val="tx1"/>
                  </a:solidFill>
                </a:rPr>
                <a:t>Bogue</a:t>
              </a:r>
              <a:endParaRPr lang="fr-CA" sz="1100" dirty="0">
                <a:solidFill>
                  <a:schemeClr val="tx1"/>
                </a:solidFill>
              </a:endParaRPr>
            </a:p>
          </p:txBody>
        </p:sp>
        <p:sp>
          <p:nvSpPr>
            <p:cNvPr id="278" name="ZoneTexte 277"/>
            <p:cNvSpPr txBox="1"/>
            <p:nvPr/>
          </p:nvSpPr>
          <p:spPr>
            <a:xfrm>
              <a:off x="4355976" y="5877273"/>
              <a:ext cx="1509691" cy="387462"/>
            </a:xfrm>
            <a:prstGeom prst="rect">
              <a:avLst/>
            </a:prstGeom>
            <a:noFill/>
          </p:spPr>
          <p:txBody>
            <a:bodyPr wrap="square" rtlCol="0">
              <a:spAutoFit/>
            </a:bodyPr>
            <a:lstStyle/>
            <a:p>
              <a:r>
                <a:rPr lang="fr-CA" sz="1100" dirty="0" smtClean="0">
                  <a:solidFill>
                    <a:schemeClr val="tx1"/>
                  </a:solidFill>
                </a:rPr>
                <a:t>Personnalisé</a:t>
              </a:r>
              <a:endParaRPr lang="fr-CA" sz="1100" dirty="0">
                <a:solidFill>
                  <a:schemeClr val="tx1"/>
                </a:solidFill>
              </a:endParaRPr>
            </a:p>
          </p:txBody>
        </p:sp>
        <p:cxnSp>
          <p:nvCxnSpPr>
            <p:cNvPr id="279" name="Connecteur droit 278"/>
            <p:cNvCxnSpPr/>
            <p:nvPr/>
          </p:nvCxnSpPr>
          <p:spPr bwMode="auto">
            <a:xfrm rot="5400000">
              <a:off x="611560" y="4221088"/>
              <a:ext cx="288032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80" name="Connecteur droit 279"/>
            <p:cNvCxnSpPr/>
            <p:nvPr/>
          </p:nvCxnSpPr>
          <p:spPr bwMode="auto">
            <a:xfrm rot="10800000">
              <a:off x="1907704" y="3861048"/>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81" name="ZoneTexte 280"/>
            <p:cNvSpPr txBox="1"/>
            <p:nvPr/>
          </p:nvSpPr>
          <p:spPr>
            <a:xfrm>
              <a:off x="896865" y="3645025"/>
              <a:ext cx="1010838" cy="387462"/>
            </a:xfrm>
            <a:prstGeom prst="rect">
              <a:avLst/>
            </a:prstGeom>
            <a:noFill/>
          </p:spPr>
          <p:txBody>
            <a:bodyPr wrap="square" rtlCol="0">
              <a:spAutoFit/>
            </a:bodyPr>
            <a:lstStyle/>
            <a:p>
              <a:r>
                <a:rPr lang="fr-CA" sz="1100" dirty="0" smtClean="0">
                  <a:solidFill>
                    <a:schemeClr val="tx1"/>
                  </a:solidFill>
                </a:rPr>
                <a:t>Classe</a:t>
              </a:r>
              <a:endParaRPr lang="fr-CA" sz="1100" dirty="0">
                <a:solidFill>
                  <a:schemeClr val="tx1"/>
                </a:solidFill>
              </a:endParaRPr>
            </a:p>
          </p:txBody>
        </p:sp>
        <p:cxnSp>
          <p:nvCxnSpPr>
            <p:cNvPr id="282" name="Connecteur droit 281"/>
            <p:cNvCxnSpPr/>
            <p:nvPr/>
          </p:nvCxnSpPr>
          <p:spPr bwMode="auto">
            <a:xfrm rot="10800000">
              <a:off x="1907704" y="3284984"/>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83" name="Connecteur droit 282"/>
            <p:cNvCxnSpPr/>
            <p:nvPr/>
          </p:nvCxnSpPr>
          <p:spPr bwMode="auto">
            <a:xfrm rot="10800000">
              <a:off x="1907704" y="4581128"/>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84" name="Connecteur droit 283"/>
            <p:cNvCxnSpPr/>
            <p:nvPr/>
          </p:nvCxnSpPr>
          <p:spPr bwMode="auto">
            <a:xfrm rot="10800000">
              <a:off x="1907704" y="5301208"/>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85" name="ZoneTexte 284"/>
            <p:cNvSpPr txBox="1"/>
            <p:nvPr/>
          </p:nvSpPr>
          <p:spPr>
            <a:xfrm>
              <a:off x="576919" y="3059669"/>
              <a:ext cx="1330785" cy="387462"/>
            </a:xfrm>
            <a:prstGeom prst="rect">
              <a:avLst/>
            </a:prstGeom>
            <a:noFill/>
          </p:spPr>
          <p:txBody>
            <a:bodyPr wrap="square" rtlCol="0">
              <a:spAutoFit/>
            </a:bodyPr>
            <a:lstStyle/>
            <a:p>
              <a:r>
                <a:rPr lang="fr-CA" sz="1100" dirty="0" smtClean="0">
                  <a:solidFill>
                    <a:schemeClr val="tx1"/>
                  </a:solidFill>
                </a:rPr>
                <a:t>Paquetage</a:t>
              </a:r>
              <a:endParaRPr lang="fr-CA" sz="1100" dirty="0">
                <a:solidFill>
                  <a:schemeClr val="tx1"/>
                </a:solidFill>
              </a:endParaRPr>
            </a:p>
          </p:txBody>
        </p:sp>
        <p:sp>
          <p:nvSpPr>
            <p:cNvPr id="286" name="ZoneTexte 285"/>
            <p:cNvSpPr txBox="1"/>
            <p:nvPr/>
          </p:nvSpPr>
          <p:spPr>
            <a:xfrm>
              <a:off x="683568" y="4365104"/>
              <a:ext cx="1224137" cy="387462"/>
            </a:xfrm>
            <a:prstGeom prst="rect">
              <a:avLst/>
            </a:prstGeom>
            <a:noFill/>
          </p:spPr>
          <p:txBody>
            <a:bodyPr wrap="square" rtlCol="0">
              <a:spAutoFit/>
            </a:bodyPr>
            <a:lstStyle/>
            <a:p>
              <a:r>
                <a:rPr lang="fr-CA" sz="1100" dirty="0" smtClean="0">
                  <a:solidFill>
                    <a:schemeClr val="tx1"/>
                  </a:solidFill>
                </a:rPr>
                <a:t>Méthode</a:t>
              </a:r>
              <a:endParaRPr lang="fr-CA" sz="1100" dirty="0">
                <a:solidFill>
                  <a:schemeClr val="tx1"/>
                </a:solidFill>
              </a:endParaRPr>
            </a:p>
          </p:txBody>
        </p:sp>
        <p:sp>
          <p:nvSpPr>
            <p:cNvPr id="287" name="ZoneTexte 286"/>
            <p:cNvSpPr txBox="1"/>
            <p:nvPr/>
          </p:nvSpPr>
          <p:spPr>
            <a:xfrm>
              <a:off x="896865" y="5085186"/>
              <a:ext cx="1010838" cy="387462"/>
            </a:xfrm>
            <a:prstGeom prst="rect">
              <a:avLst/>
            </a:prstGeom>
            <a:noFill/>
          </p:spPr>
          <p:txBody>
            <a:bodyPr wrap="square" rtlCol="0">
              <a:spAutoFit/>
            </a:bodyPr>
            <a:lstStyle/>
            <a:p>
              <a:r>
                <a:rPr lang="fr-CA" sz="1100" dirty="0" smtClean="0">
                  <a:solidFill>
                    <a:schemeClr val="tx1"/>
                  </a:solidFill>
                </a:rPr>
                <a:t>Ligne</a:t>
              </a:r>
              <a:endParaRPr lang="fr-CA" sz="1100" dirty="0">
                <a:solidFill>
                  <a:schemeClr val="tx1"/>
                </a:solidFill>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Approche</a:t>
            </a:r>
            <a:endParaRPr lang="fr-CA" dirty="0"/>
          </a:p>
        </p:txBody>
      </p:sp>
      <p:pic>
        <p:nvPicPr>
          <p:cNvPr id="133122" name="Picture 2" descr="C:\Documents and Settings\langelig\Bureau\langelig-artcile-These\imageSource\Integre.bmp"/>
          <p:cNvPicPr>
            <a:picLocks noGrp="1" noChangeAspect="1" noChangeArrowheads="1"/>
          </p:cNvPicPr>
          <p:nvPr>
            <p:ph idx="1"/>
          </p:nvPr>
        </p:nvPicPr>
        <p:blipFill>
          <a:blip r:embed="rId3" cstate="print"/>
          <a:srcRect/>
          <a:stretch>
            <a:fillRect/>
          </a:stretch>
        </p:blipFill>
        <p:spPr bwMode="auto">
          <a:xfrm>
            <a:off x="1619672" y="1628800"/>
            <a:ext cx="5882970" cy="4586878"/>
          </a:xfrm>
          <a:prstGeom prst="rect">
            <a:avLst/>
          </a:prstGeom>
          <a:noFill/>
        </p:spPr>
      </p:pic>
      <p:pic>
        <p:nvPicPr>
          <p:cNvPr id="4" name="Picture 1" descr="C:\Documents and Settings\langelig\Bureau\FullDessin.bmp"/>
          <p:cNvPicPr>
            <a:picLocks noChangeAspect="1" noChangeArrowheads="1"/>
          </p:cNvPicPr>
          <p:nvPr/>
        </p:nvPicPr>
        <p:blipFill>
          <a:blip r:embed="rId4" cstate="print"/>
          <a:srcRect/>
          <a:stretch>
            <a:fillRect/>
          </a:stretch>
        </p:blipFill>
        <p:spPr bwMode="auto">
          <a:xfrm>
            <a:off x="539552" y="404664"/>
            <a:ext cx="1094400" cy="79440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fr-CA" smtClean="0"/>
              <a:t>Mise en situation</a:t>
            </a:r>
          </a:p>
        </p:txBody>
      </p:sp>
      <p:sp>
        <p:nvSpPr>
          <p:cNvPr id="7171" name="Rectangle 3"/>
          <p:cNvSpPr>
            <a:spLocks noGrp="1" noChangeArrowheads="1"/>
          </p:cNvSpPr>
          <p:nvPr>
            <p:ph type="body" idx="1"/>
          </p:nvPr>
        </p:nvSpPr>
        <p:spPr/>
        <p:txBody>
          <a:bodyPr/>
          <a:lstStyle/>
          <a:p>
            <a:r>
              <a:rPr lang="fr-CA" sz="2800" dirty="0" smtClean="0"/>
              <a:t>On demande à un programmeur de faire un module pour la sauvegarde de données dans un logiciel pour la gestion de budgets </a:t>
            </a:r>
          </a:p>
          <a:p>
            <a:r>
              <a:rPr lang="fr-CA" sz="2800" dirty="0" smtClean="0"/>
              <a:t>Le programmeur termine sa tâche</a:t>
            </a:r>
          </a:p>
          <a:p>
            <a:r>
              <a:rPr lang="fr-CA" sz="2800" dirty="0" smtClean="0"/>
              <a:t>Le programmeur quitte l’entreprise</a:t>
            </a:r>
          </a:p>
          <a:p>
            <a:r>
              <a:rPr lang="fr-CA" sz="2800" dirty="0" smtClean="0"/>
              <a:t>Après plusieurs années et plusieurs versions du logiciel, on a besoin de nouvelles fonctionnalités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Visualisation</a:t>
            </a:r>
            <a:endParaRPr lang="fr-CA" dirty="0"/>
          </a:p>
        </p:txBody>
      </p:sp>
      <p:sp>
        <p:nvSpPr>
          <p:cNvPr id="3" name="Espace réservé du contenu 2"/>
          <p:cNvSpPr>
            <a:spLocks noGrp="1"/>
          </p:cNvSpPr>
          <p:nvPr>
            <p:ph idx="1"/>
          </p:nvPr>
        </p:nvSpPr>
        <p:spPr/>
        <p:txBody>
          <a:bodyPr/>
          <a:lstStyle/>
          <a:p>
            <a:r>
              <a:rPr lang="fr-FR" dirty="0" smtClean="0"/>
              <a:t>Vues </a:t>
            </a:r>
          </a:p>
          <a:p>
            <a:pPr lvl="1"/>
            <a:r>
              <a:rPr lang="fr-FR" dirty="0" smtClean="0"/>
              <a:t>Définition d’une visualisation pour chacune des cellules</a:t>
            </a:r>
          </a:p>
          <a:p>
            <a:pPr lvl="1"/>
            <a:r>
              <a:rPr lang="fr-FR" dirty="0" smtClean="0"/>
              <a:t>Code intangible </a:t>
            </a:r>
            <a:r>
              <a:rPr lang="fr-FR" dirty="0" smtClean="0">
                <a:sym typeface="Wingdings" pitchFamily="2" charset="2"/>
              </a:rPr>
              <a:t>implique une représentation abstraite des données</a:t>
            </a:r>
          </a:p>
          <a:p>
            <a:pPr lvl="1"/>
            <a:r>
              <a:rPr lang="fr-FR" dirty="0" smtClean="0">
                <a:sym typeface="Wingdings" pitchFamily="2" charset="2"/>
              </a:rPr>
              <a:t>Représentation des entités du logiciel (éléments du code)</a:t>
            </a:r>
            <a:endParaRPr lang="fr-FR" dirty="0" smtClean="0"/>
          </a:p>
        </p:txBody>
      </p:sp>
      <p:pic>
        <p:nvPicPr>
          <p:cNvPr id="5" name="Picture 3" descr="C:\Users\Guillaume\Desktop\imagePres\rien.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1775" y="404664"/>
            <a:ext cx="1037897" cy="792088"/>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Visualisation</a:t>
            </a:r>
            <a:endParaRPr lang="fr-CA" dirty="0"/>
          </a:p>
        </p:txBody>
      </p:sp>
      <p:sp>
        <p:nvSpPr>
          <p:cNvPr id="3" name="Espace réservé du contenu 2"/>
          <p:cNvSpPr>
            <a:spLocks noGrp="1"/>
          </p:cNvSpPr>
          <p:nvPr>
            <p:ph idx="1"/>
          </p:nvPr>
        </p:nvSpPr>
        <p:spPr/>
        <p:txBody>
          <a:bodyPr/>
          <a:lstStyle/>
          <a:p>
            <a:r>
              <a:rPr lang="fr-CA" sz="2800" dirty="0" smtClean="0"/>
              <a:t>Principes de perception importants adaptés au système visuel humain</a:t>
            </a:r>
          </a:p>
          <a:p>
            <a:pPr lvl="1"/>
            <a:r>
              <a:rPr lang="fr-CA" sz="2400" dirty="0" smtClean="0"/>
              <a:t>Non interférence entre les attributs graphiques</a:t>
            </a:r>
          </a:p>
          <a:p>
            <a:pPr lvl="1"/>
            <a:r>
              <a:rPr lang="fr-CA" sz="2400" dirty="0" smtClean="0"/>
              <a:t>Perception instantanée (balayage des éléments n’est pas nécessaire)</a:t>
            </a:r>
          </a:p>
          <a:p>
            <a:endParaRPr lang="fr-CA" dirty="0" smtClean="0"/>
          </a:p>
          <a:p>
            <a:endParaRPr lang="fr-CA" sz="2800" dirty="0"/>
          </a:p>
        </p:txBody>
      </p:sp>
      <p:pic>
        <p:nvPicPr>
          <p:cNvPr id="167938" name="Picture 2" descr="C:\Documents and Settings\langelig\Bureau\langelig-article-Memoire\imagesSource\BiaisCouleur.bmp"/>
          <p:cNvPicPr>
            <a:picLocks noChangeAspect="1" noChangeArrowheads="1"/>
          </p:cNvPicPr>
          <p:nvPr/>
        </p:nvPicPr>
        <p:blipFill>
          <a:blip r:embed="rId2" cstate="print"/>
          <a:srcRect/>
          <a:stretch>
            <a:fillRect/>
          </a:stretch>
        </p:blipFill>
        <p:spPr bwMode="auto">
          <a:xfrm>
            <a:off x="1907704" y="4221088"/>
            <a:ext cx="3219450" cy="2000250"/>
          </a:xfrm>
          <a:prstGeom prst="rect">
            <a:avLst/>
          </a:prstGeom>
          <a:noFill/>
        </p:spPr>
      </p:pic>
      <p:sp>
        <p:nvSpPr>
          <p:cNvPr id="5" name="Rectangle 4"/>
          <p:cNvSpPr/>
          <p:nvPr/>
        </p:nvSpPr>
        <p:spPr bwMode="auto">
          <a:xfrm>
            <a:off x="5580112" y="5301208"/>
            <a:ext cx="1440160" cy="360040"/>
          </a:xfrm>
          <a:prstGeom prst="rect">
            <a:avLst/>
          </a:prstGeom>
          <a:solidFill>
            <a:schemeClr val="accent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smtClean="0">
              <a:ln>
                <a:noFill/>
              </a:ln>
              <a:solidFill>
                <a:schemeClr val="bg1"/>
              </a:solidFill>
              <a:effectLst/>
              <a:latin typeface="Charlotte Book" pitchFamily="18" charset="0"/>
            </a:endParaRPr>
          </a:p>
        </p:txBody>
      </p:sp>
      <p:sp>
        <p:nvSpPr>
          <p:cNvPr id="6" name="Rectangle 5"/>
          <p:cNvSpPr/>
          <p:nvPr/>
        </p:nvSpPr>
        <p:spPr bwMode="auto">
          <a:xfrm>
            <a:off x="7308304" y="4437112"/>
            <a:ext cx="216024" cy="720080"/>
          </a:xfrm>
          <a:prstGeom prst="rect">
            <a:avLst/>
          </a:prstGeom>
          <a:solidFill>
            <a:schemeClr val="accent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smtClean="0">
              <a:ln>
                <a:noFill/>
              </a:ln>
              <a:solidFill>
                <a:schemeClr val="bg1"/>
              </a:solidFill>
              <a:effectLst/>
              <a:latin typeface="Charlotte Book"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Granularité: classe</a:t>
            </a:r>
          </a:p>
        </p:txBody>
      </p:sp>
      <p:grpSp>
        <p:nvGrpSpPr>
          <p:cNvPr id="4" name="Group 4"/>
          <p:cNvGrpSpPr>
            <a:grpSpLocks/>
          </p:cNvGrpSpPr>
          <p:nvPr/>
        </p:nvGrpSpPr>
        <p:grpSpPr bwMode="auto">
          <a:xfrm>
            <a:off x="1676400" y="4594225"/>
            <a:ext cx="3143250" cy="1531938"/>
            <a:chOff x="1090" y="649"/>
            <a:chExt cx="1980" cy="965"/>
          </a:xfrm>
        </p:grpSpPr>
        <p:sp>
          <p:nvSpPr>
            <p:cNvPr id="5" name="Oval 5"/>
            <p:cNvSpPr>
              <a:spLocks noChangeArrowheads="1"/>
            </p:cNvSpPr>
            <p:nvPr/>
          </p:nvSpPr>
          <p:spPr bwMode="auto">
            <a:xfrm>
              <a:off x="1734" y="649"/>
              <a:ext cx="144" cy="144"/>
            </a:xfrm>
            <a:prstGeom prst="ellipse">
              <a:avLst/>
            </a:prstGeom>
            <a:solidFill>
              <a:srgbClr val="FFFFFF"/>
            </a:solidFill>
            <a:ln w="9525">
              <a:solidFill>
                <a:srgbClr val="000000"/>
              </a:solidFill>
              <a:round/>
              <a:headEnd/>
              <a:tailEnd/>
            </a:ln>
          </p:spPr>
          <p:txBody>
            <a:bodyPr/>
            <a:lstStyle/>
            <a:p>
              <a:endParaRPr lang="fr-FR"/>
            </a:p>
          </p:txBody>
        </p:sp>
        <p:sp>
          <p:nvSpPr>
            <p:cNvPr id="6" name="Oval 6"/>
            <p:cNvSpPr>
              <a:spLocks noChangeArrowheads="1"/>
            </p:cNvSpPr>
            <p:nvPr/>
          </p:nvSpPr>
          <p:spPr bwMode="auto">
            <a:xfrm>
              <a:off x="1620" y="909"/>
              <a:ext cx="144" cy="144"/>
            </a:xfrm>
            <a:prstGeom prst="ellipse">
              <a:avLst/>
            </a:prstGeom>
            <a:solidFill>
              <a:srgbClr val="FFFFFF"/>
            </a:solidFill>
            <a:ln w="9525">
              <a:solidFill>
                <a:srgbClr val="000000"/>
              </a:solidFill>
              <a:round/>
              <a:headEnd/>
              <a:tailEnd/>
            </a:ln>
          </p:spPr>
          <p:txBody>
            <a:bodyPr/>
            <a:lstStyle/>
            <a:p>
              <a:endParaRPr lang="fr-FR"/>
            </a:p>
          </p:txBody>
        </p:sp>
        <p:sp>
          <p:nvSpPr>
            <p:cNvPr id="7" name="Oval 7"/>
            <p:cNvSpPr>
              <a:spLocks noChangeArrowheads="1"/>
            </p:cNvSpPr>
            <p:nvPr/>
          </p:nvSpPr>
          <p:spPr bwMode="auto">
            <a:xfrm>
              <a:off x="2136" y="915"/>
              <a:ext cx="144" cy="144"/>
            </a:xfrm>
            <a:prstGeom prst="ellipse">
              <a:avLst/>
            </a:prstGeom>
            <a:solidFill>
              <a:srgbClr val="FFFFFF"/>
            </a:solidFill>
            <a:ln w="9525">
              <a:solidFill>
                <a:srgbClr val="000000"/>
              </a:solidFill>
              <a:round/>
              <a:headEnd/>
              <a:tailEnd/>
            </a:ln>
          </p:spPr>
          <p:txBody>
            <a:bodyPr/>
            <a:lstStyle/>
            <a:p>
              <a:endParaRPr lang="fr-FR"/>
            </a:p>
          </p:txBody>
        </p:sp>
        <p:sp>
          <p:nvSpPr>
            <p:cNvPr id="8" name="Oval 8"/>
            <p:cNvSpPr>
              <a:spLocks noChangeArrowheads="1"/>
            </p:cNvSpPr>
            <p:nvPr/>
          </p:nvSpPr>
          <p:spPr bwMode="auto">
            <a:xfrm>
              <a:off x="1272" y="1196"/>
              <a:ext cx="144" cy="143"/>
            </a:xfrm>
            <a:prstGeom prst="ellipse">
              <a:avLst/>
            </a:prstGeom>
            <a:solidFill>
              <a:srgbClr val="33CC33"/>
            </a:solidFill>
            <a:ln w="9525">
              <a:solidFill>
                <a:srgbClr val="000000"/>
              </a:solidFill>
              <a:round/>
              <a:headEnd/>
              <a:tailEnd/>
            </a:ln>
          </p:spPr>
          <p:txBody>
            <a:bodyPr/>
            <a:lstStyle/>
            <a:p>
              <a:endParaRPr lang="fr-FR"/>
            </a:p>
          </p:txBody>
        </p:sp>
        <p:cxnSp>
          <p:nvCxnSpPr>
            <p:cNvPr id="9" name="AutoShape 9"/>
            <p:cNvCxnSpPr>
              <a:cxnSpLocks noChangeShapeType="1"/>
              <a:stCxn id="5" idx="4"/>
              <a:endCxn id="6" idx="0"/>
            </p:cNvCxnSpPr>
            <p:nvPr/>
          </p:nvCxnSpPr>
          <p:spPr bwMode="auto">
            <a:xfrm flipH="1">
              <a:off x="1692" y="793"/>
              <a:ext cx="114" cy="116"/>
            </a:xfrm>
            <a:prstGeom prst="straightConnector1">
              <a:avLst/>
            </a:prstGeom>
            <a:noFill/>
            <a:ln w="9525">
              <a:solidFill>
                <a:srgbClr val="000000"/>
              </a:solidFill>
              <a:round/>
              <a:headEnd/>
              <a:tailEnd/>
            </a:ln>
          </p:spPr>
        </p:cxnSp>
        <p:cxnSp>
          <p:nvCxnSpPr>
            <p:cNvPr id="10" name="AutoShape 10"/>
            <p:cNvCxnSpPr>
              <a:cxnSpLocks noChangeShapeType="1"/>
              <a:stCxn id="5" idx="4"/>
              <a:endCxn id="7" idx="0"/>
            </p:cNvCxnSpPr>
            <p:nvPr/>
          </p:nvCxnSpPr>
          <p:spPr bwMode="auto">
            <a:xfrm>
              <a:off x="1806" y="793"/>
              <a:ext cx="402" cy="122"/>
            </a:xfrm>
            <a:prstGeom prst="straightConnector1">
              <a:avLst/>
            </a:prstGeom>
            <a:noFill/>
            <a:ln w="9525">
              <a:solidFill>
                <a:srgbClr val="000000"/>
              </a:solidFill>
              <a:round/>
              <a:headEnd/>
              <a:tailEnd/>
            </a:ln>
          </p:spPr>
        </p:cxnSp>
        <p:sp>
          <p:nvSpPr>
            <p:cNvPr id="11" name="Oval 11"/>
            <p:cNvSpPr>
              <a:spLocks noChangeArrowheads="1"/>
            </p:cNvSpPr>
            <p:nvPr/>
          </p:nvSpPr>
          <p:spPr bwMode="auto">
            <a:xfrm>
              <a:off x="1464" y="1196"/>
              <a:ext cx="144" cy="143"/>
            </a:xfrm>
            <a:prstGeom prst="ellipse">
              <a:avLst/>
            </a:prstGeom>
            <a:solidFill>
              <a:srgbClr val="33CC33"/>
            </a:solidFill>
            <a:ln w="9525">
              <a:solidFill>
                <a:srgbClr val="000000"/>
              </a:solidFill>
              <a:round/>
              <a:headEnd/>
              <a:tailEnd/>
            </a:ln>
          </p:spPr>
          <p:txBody>
            <a:bodyPr/>
            <a:lstStyle/>
            <a:p>
              <a:endParaRPr lang="fr-FR"/>
            </a:p>
          </p:txBody>
        </p:sp>
        <p:sp>
          <p:nvSpPr>
            <p:cNvPr id="12" name="Oval 12"/>
            <p:cNvSpPr>
              <a:spLocks noChangeArrowheads="1"/>
            </p:cNvSpPr>
            <p:nvPr/>
          </p:nvSpPr>
          <p:spPr bwMode="auto">
            <a:xfrm>
              <a:off x="1854" y="1196"/>
              <a:ext cx="144" cy="143"/>
            </a:xfrm>
            <a:prstGeom prst="ellipse">
              <a:avLst/>
            </a:prstGeom>
            <a:solidFill>
              <a:srgbClr val="FFFFFF"/>
            </a:solidFill>
            <a:ln w="9525">
              <a:solidFill>
                <a:srgbClr val="000000"/>
              </a:solidFill>
              <a:round/>
              <a:headEnd/>
              <a:tailEnd/>
            </a:ln>
          </p:spPr>
          <p:txBody>
            <a:bodyPr/>
            <a:lstStyle/>
            <a:p>
              <a:endParaRPr lang="fr-FR"/>
            </a:p>
          </p:txBody>
        </p:sp>
        <p:sp>
          <p:nvSpPr>
            <p:cNvPr id="13" name="Oval 13"/>
            <p:cNvSpPr>
              <a:spLocks noChangeArrowheads="1"/>
            </p:cNvSpPr>
            <p:nvPr/>
          </p:nvSpPr>
          <p:spPr bwMode="auto">
            <a:xfrm>
              <a:off x="2172" y="1196"/>
              <a:ext cx="144" cy="143"/>
            </a:xfrm>
            <a:prstGeom prst="ellipse">
              <a:avLst/>
            </a:prstGeom>
            <a:solidFill>
              <a:srgbClr val="FFFFFF"/>
            </a:solidFill>
            <a:ln w="9525">
              <a:solidFill>
                <a:srgbClr val="000000"/>
              </a:solidFill>
              <a:round/>
              <a:headEnd/>
              <a:tailEnd/>
            </a:ln>
          </p:spPr>
          <p:txBody>
            <a:bodyPr/>
            <a:lstStyle/>
            <a:p>
              <a:endParaRPr lang="fr-FR"/>
            </a:p>
          </p:txBody>
        </p:sp>
        <p:cxnSp>
          <p:nvCxnSpPr>
            <p:cNvPr id="14" name="AutoShape 14"/>
            <p:cNvCxnSpPr>
              <a:cxnSpLocks noChangeShapeType="1"/>
              <a:stCxn id="6" idx="4"/>
              <a:endCxn id="8" idx="0"/>
            </p:cNvCxnSpPr>
            <p:nvPr/>
          </p:nvCxnSpPr>
          <p:spPr bwMode="auto">
            <a:xfrm flipH="1">
              <a:off x="1344" y="1053"/>
              <a:ext cx="348" cy="143"/>
            </a:xfrm>
            <a:prstGeom prst="straightConnector1">
              <a:avLst/>
            </a:prstGeom>
            <a:noFill/>
            <a:ln w="9525">
              <a:solidFill>
                <a:srgbClr val="000000"/>
              </a:solidFill>
              <a:round/>
              <a:headEnd/>
              <a:tailEnd/>
            </a:ln>
          </p:spPr>
        </p:cxnSp>
        <p:cxnSp>
          <p:nvCxnSpPr>
            <p:cNvPr id="15" name="AutoShape 15"/>
            <p:cNvCxnSpPr>
              <a:cxnSpLocks noChangeShapeType="1"/>
              <a:stCxn id="6" idx="4"/>
              <a:endCxn id="11" idx="0"/>
            </p:cNvCxnSpPr>
            <p:nvPr/>
          </p:nvCxnSpPr>
          <p:spPr bwMode="auto">
            <a:xfrm flipH="1">
              <a:off x="1536" y="1053"/>
              <a:ext cx="156" cy="143"/>
            </a:xfrm>
            <a:prstGeom prst="straightConnector1">
              <a:avLst/>
            </a:prstGeom>
            <a:noFill/>
            <a:ln w="9525">
              <a:solidFill>
                <a:srgbClr val="000000"/>
              </a:solidFill>
              <a:round/>
              <a:headEnd/>
              <a:tailEnd/>
            </a:ln>
          </p:spPr>
        </p:cxnSp>
        <p:cxnSp>
          <p:nvCxnSpPr>
            <p:cNvPr id="16" name="AutoShape 16"/>
            <p:cNvCxnSpPr>
              <a:cxnSpLocks noChangeShapeType="1"/>
              <a:stCxn id="7" idx="4"/>
              <a:endCxn id="12" idx="0"/>
            </p:cNvCxnSpPr>
            <p:nvPr/>
          </p:nvCxnSpPr>
          <p:spPr bwMode="auto">
            <a:xfrm flipH="1">
              <a:off x="1926" y="1059"/>
              <a:ext cx="282" cy="137"/>
            </a:xfrm>
            <a:prstGeom prst="straightConnector1">
              <a:avLst/>
            </a:prstGeom>
            <a:noFill/>
            <a:ln w="9525">
              <a:solidFill>
                <a:srgbClr val="000000"/>
              </a:solidFill>
              <a:round/>
              <a:headEnd/>
              <a:tailEnd/>
            </a:ln>
          </p:spPr>
        </p:cxnSp>
        <p:cxnSp>
          <p:nvCxnSpPr>
            <p:cNvPr id="17" name="AutoShape 17"/>
            <p:cNvCxnSpPr>
              <a:cxnSpLocks noChangeShapeType="1"/>
              <a:stCxn id="7" idx="4"/>
              <a:endCxn id="13" idx="0"/>
            </p:cNvCxnSpPr>
            <p:nvPr/>
          </p:nvCxnSpPr>
          <p:spPr bwMode="auto">
            <a:xfrm>
              <a:off x="2208" y="1059"/>
              <a:ext cx="36" cy="137"/>
            </a:xfrm>
            <a:prstGeom prst="straightConnector1">
              <a:avLst/>
            </a:prstGeom>
            <a:noFill/>
            <a:ln w="9525">
              <a:solidFill>
                <a:srgbClr val="000000"/>
              </a:solidFill>
              <a:round/>
              <a:headEnd/>
              <a:tailEnd/>
            </a:ln>
          </p:spPr>
        </p:cxnSp>
        <p:sp>
          <p:nvSpPr>
            <p:cNvPr id="18" name="Oval 18"/>
            <p:cNvSpPr>
              <a:spLocks noChangeArrowheads="1"/>
            </p:cNvSpPr>
            <p:nvPr/>
          </p:nvSpPr>
          <p:spPr bwMode="auto">
            <a:xfrm>
              <a:off x="1944" y="1471"/>
              <a:ext cx="144" cy="143"/>
            </a:xfrm>
            <a:prstGeom prst="ellipse">
              <a:avLst/>
            </a:prstGeom>
            <a:solidFill>
              <a:srgbClr val="FE3020"/>
            </a:solidFill>
            <a:ln w="9525">
              <a:solidFill>
                <a:srgbClr val="000000"/>
              </a:solidFill>
              <a:round/>
              <a:headEnd/>
              <a:tailEnd/>
            </a:ln>
          </p:spPr>
          <p:txBody>
            <a:bodyPr/>
            <a:lstStyle/>
            <a:p>
              <a:endParaRPr lang="fr-FR"/>
            </a:p>
          </p:txBody>
        </p:sp>
        <p:sp>
          <p:nvSpPr>
            <p:cNvPr id="19" name="Oval 19"/>
            <p:cNvSpPr>
              <a:spLocks noChangeArrowheads="1"/>
            </p:cNvSpPr>
            <p:nvPr/>
          </p:nvSpPr>
          <p:spPr bwMode="auto">
            <a:xfrm>
              <a:off x="2124" y="1471"/>
              <a:ext cx="144" cy="143"/>
            </a:xfrm>
            <a:prstGeom prst="ellipse">
              <a:avLst/>
            </a:prstGeom>
            <a:solidFill>
              <a:srgbClr val="FE3020"/>
            </a:solidFill>
            <a:ln w="9525">
              <a:solidFill>
                <a:srgbClr val="000000"/>
              </a:solidFill>
              <a:round/>
              <a:headEnd/>
              <a:tailEnd/>
            </a:ln>
          </p:spPr>
          <p:txBody>
            <a:bodyPr/>
            <a:lstStyle/>
            <a:p>
              <a:endParaRPr lang="fr-FR"/>
            </a:p>
          </p:txBody>
        </p:sp>
        <p:cxnSp>
          <p:nvCxnSpPr>
            <p:cNvPr id="20" name="AutoShape 20"/>
            <p:cNvCxnSpPr>
              <a:cxnSpLocks noChangeShapeType="1"/>
              <a:stCxn id="12" idx="4"/>
              <a:endCxn id="18" idx="0"/>
            </p:cNvCxnSpPr>
            <p:nvPr/>
          </p:nvCxnSpPr>
          <p:spPr bwMode="auto">
            <a:xfrm>
              <a:off x="1926" y="1339"/>
              <a:ext cx="90" cy="132"/>
            </a:xfrm>
            <a:prstGeom prst="straightConnector1">
              <a:avLst/>
            </a:prstGeom>
            <a:noFill/>
            <a:ln w="9525">
              <a:solidFill>
                <a:srgbClr val="000000"/>
              </a:solidFill>
              <a:round/>
              <a:headEnd/>
              <a:tailEnd/>
            </a:ln>
          </p:spPr>
        </p:cxnSp>
        <p:cxnSp>
          <p:nvCxnSpPr>
            <p:cNvPr id="21" name="AutoShape 21"/>
            <p:cNvCxnSpPr>
              <a:cxnSpLocks noChangeShapeType="1"/>
              <a:stCxn id="12" idx="4"/>
              <a:endCxn id="19" idx="0"/>
            </p:cNvCxnSpPr>
            <p:nvPr/>
          </p:nvCxnSpPr>
          <p:spPr bwMode="auto">
            <a:xfrm>
              <a:off x="1926" y="1339"/>
              <a:ext cx="270" cy="132"/>
            </a:xfrm>
            <a:prstGeom prst="straightConnector1">
              <a:avLst/>
            </a:prstGeom>
            <a:noFill/>
            <a:ln w="9525">
              <a:solidFill>
                <a:srgbClr val="000000"/>
              </a:solidFill>
              <a:round/>
              <a:headEnd/>
              <a:tailEnd/>
            </a:ln>
          </p:spPr>
        </p:cxnSp>
        <p:sp>
          <p:nvSpPr>
            <p:cNvPr id="22" name="Oval 22"/>
            <p:cNvSpPr>
              <a:spLocks noChangeArrowheads="1"/>
            </p:cNvSpPr>
            <p:nvPr/>
          </p:nvSpPr>
          <p:spPr bwMode="auto">
            <a:xfrm>
              <a:off x="2466" y="1196"/>
              <a:ext cx="144" cy="143"/>
            </a:xfrm>
            <a:prstGeom prst="ellipse">
              <a:avLst/>
            </a:prstGeom>
            <a:solidFill>
              <a:srgbClr val="FFFFFF"/>
            </a:solidFill>
            <a:ln w="9525">
              <a:solidFill>
                <a:srgbClr val="000000"/>
              </a:solidFill>
              <a:round/>
              <a:headEnd/>
              <a:tailEnd/>
            </a:ln>
          </p:spPr>
          <p:txBody>
            <a:bodyPr/>
            <a:lstStyle/>
            <a:p>
              <a:endParaRPr lang="fr-FR"/>
            </a:p>
          </p:txBody>
        </p:sp>
        <p:cxnSp>
          <p:nvCxnSpPr>
            <p:cNvPr id="23" name="AutoShape 23"/>
            <p:cNvCxnSpPr>
              <a:cxnSpLocks noChangeShapeType="1"/>
              <a:stCxn id="7" idx="4"/>
              <a:endCxn id="22" idx="0"/>
            </p:cNvCxnSpPr>
            <p:nvPr/>
          </p:nvCxnSpPr>
          <p:spPr bwMode="auto">
            <a:xfrm>
              <a:off x="2208" y="1059"/>
              <a:ext cx="330" cy="137"/>
            </a:xfrm>
            <a:prstGeom prst="straightConnector1">
              <a:avLst/>
            </a:prstGeom>
            <a:noFill/>
            <a:ln w="9525">
              <a:solidFill>
                <a:srgbClr val="000000"/>
              </a:solidFill>
              <a:round/>
              <a:headEnd/>
              <a:tailEnd/>
            </a:ln>
          </p:spPr>
        </p:cxnSp>
        <p:sp>
          <p:nvSpPr>
            <p:cNvPr id="24" name="Oval 24"/>
            <p:cNvSpPr>
              <a:spLocks noChangeArrowheads="1"/>
            </p:cNvSpPr>
            <p:nvPr/>
          </p:nvSpPr>
          <p:spPr bwMode="auto">
            <a:xfrm>
              <a:off x="2688" y="1471"/>
              <a:ext cx="144" cy="143"/>
            </a:xfrm>
            <a:prstGeom prst="ellipse">
              <a:avLst/>
            </a:prstGeom>
            <a:solidFill>
              <a:srgbClr val="FFFF00"/>
            </a:solidFill>
            <a:ln w="9525">
              <a:solidFill>
                <a:srgbClr val="000000"/>
              </a:solidFill>
              <a:round/>
              <a:headEnd/>
              <a:tailEnd/>
            </a:ln>
          </p:spPr>
          <p:txBody>
            <a:bodyPr/>
            <a:lstStyle/>
            <a:p>
              <a:endParaRPr lang="fr-FR"/>
            </a:p>
          </p:txBody>
        </p:sp>
        <p:sp>
          <p:nvSpPr>
            <p:cNvPr id="25" name="Oval 25"/>
            <p:cNvSpPr>
              <a:spLocks noChangeArrowheads="1"/>
            </p:cNvSpPr>
            <p:nvPr/>
          </p:nvSpPr>
          <p:spPr bwMode="auto">
            <a:xfrm>
              <a:off x="2484" y="1471"/>
              <a:ext cx="144" cy="143"/>
            </a:xfrm>
            <a:prstGeom prst="ellipse">
              <a:avLst/>
            </a:prstGeom>
            <a:solidFill>
              <a:schemeClr val="accent2"/>
            </a:solidFill>
            <a:ln w="9525">
              <a:solidFill>
                <a:srgbClr val="000000"/>
              </a:solidFill>
              <a:round/>
              <a:headEnd/>
              <a:tailEnd/>
            </a:ln>
          </p:spPr>
          <p:txBody>
            <a:bodyPr/>
            <a:lstStyle/>
            <a:p>
              <a:endParaRPr lang="fr-FR"/>
            </a:p>
          </p:txBody>
        </p:sp>
        <p:cxnSp>
          <p:nvCxnSpPr>
            <p:cNvPr id="26" name="AutoShape 26"/>
            <p:cNvCxnSpPr>
              <a:cxnSpLocks noChangeShapeType="1"/>
              <a:stCxn id="13" idx="5"/>
              <a:endCxn id="25" idx="0"/>
            </p:cNvCxnSpPr>
            <p:nvPr/>
          </p:nvCxnSpPr>
          <p:spPr bwMode="auto">
            <a:xfrm>
              <a:off x="2295" y="1318"/>
              <a:ext cx="261" cy="153"/>
            </a:xfrm>
            <a:prstGeom prst="straightConnector1">
              <a:avLst/>
            </a:prstGeom>
            <a:noFill/>
            <a:ln w="9525">
              <a:solidFill>
                <a:srgbClr val="000000"/>
              </a:solidFill>
              <a:round/>
              <a:headEnd/>
              <a:tailEnd/>
            </a:ln>
          </p:spPr>
        </p:cxnSp>
        <p:cxnSp>
          <p:nvCxnSpPr>
            <p:cNvPr id="27" name="AutoShape 27"/>
            <p:cNvCxnSpPr>
              <a:cxnSpLocks noChangeShapeType="1"/>
              <a:stCxn id="22" idx="5"/>
              <a:endCxn id="24" idx="0"/>
            </p:cNvCxnSpPr>
            <p:nvPr/>
          </p:nvCxnSpPr>
          <p:spPr bwMode="auto">
            <a:xfrm>
              <a:off x="2589" y="1318"/>
              <a:ext cx="171" cy="153"/>
            </a:xfrm>
            <a:prstGeom prst="straightConnector1">
              <a:avLst/>
            </a:prstGeom>
            <a:noFill/>
            <a:ln w="9525">
              <a:solidFill>
                <a:srgbClr val="000000"/>
              </a:solidFill>
              <a:round/>
              <a:headEnd/>
              <a:tailEnd/>
            </a:ln>
          </p:spPr>
        </p:cxnSp>
        <p:sp>
          <p:nvSpPr>
            <p:cNvPr id="28" name="Oval 28"/>
            <p:cNvSpPr>
              <a:spLocks noChangeArrowheads="1"/>
            </p:cNvSpPr>
            <p:nvPr/>
          </p:nvSpPr>
          <p:spPr bwMode="auto">
            <a:xfrm>
              <a:off x="1390" y="909"/>
              <a:ext cx="144" cy="143"/>
            </a:xfrm>
            <a:prstGeom prst="ellipse">
              <a:avLst/>
            </a:prstGeom>
            <a:solidFill>
              <a:srgbClr val="0033CC"/>
            </a:solidFill>
            <a:ln w="9525">
              <a:solidFill>
                <a:srgbClr val="000000"/>
              </a:solidFill>
              <a:round/>
              <a:headEnd/>
              <a:tailEnd/>
            </a:ln>
          </p:spPr>
          <p:txBody>
            <a:bodyPr/>
            <a:lstStyle/>
            <a:p>
              <a:endParaRPr lang="fr-FR"/>
            </a:p>
          </p:txBody>
        </p:sp>
        <p:cxnSp>
          <p:nvCxnSpPr>
            <p:cNvPr id="29" name="AutoShape 29"/>
            <p:cNvCxnSpPr>
              <a:cxnSpLocks noChangeShapeType="1"/>
              <a:stCxn id="5" idx="2"/>
              <a:endCxn id="28" idx="1"/>
            </p:cNvCxnSpPr>
            <p:nvPr/>
          </p:nvCxnSpPr>
          <p:spPr bwMode="auto">
            <a:xfrm flipH="1">
              <a:off x="1411" y="721"/>
              <a:ext cx="323" cy="209"/>
            </a:xfrm>
            <a:prstGeom prst="straightConnector1">
              <a:avLst/>
            </a:prstGeom>
            <a:noFill/>
            <a:ln w="9525">
              <a:solidFill>
                <a:srgbClr val="000000"/>
              </a:solidFill>
              <a:round/>
              <a:headEnd/>
              <a:tailEnd/>
            </a:ln>
          </p:spPr>
        </p:cxnSp>
        <p:sp>
          <p:nvSpPr>
            <p:cNvPr id="30" name="Oval 30"/>
            <p:cNvSpPr>
              <a:spLocks noChangeArrowheads="1"/>
            </p:cNvSpPr>
            <p:nvPr/>
          </p:nvSpPr>
          <p:spPr bwMode="auto">
            <a:xfrm>
              <a:off x="2710" y="1196"/>
              <a:ext cx="144" cy="143"/>
            </a:xfrm>
            <a:prstGeom prst="ellipse">
              <a:avLst/>
            </a:prstGeom>
            <a:solidFill>
              <a:srgbClr val="CC00CC"/>
            </a:solidFill>
            <a:ln w="9525">
              <a:solidFill>
                <a:srgbClr val="000000"/>
              </a:solidFill>
              <a:round/>
              <a:headEnd/>
              <a:tailEnd/>
            </a:ln>
          </p:spPr>
          <p:txBody>
            <a:bodyPr/>
            <a:lstStyle/>
            <a:p>
              <a:endParaRPr lang="fr-FR"/>
            </a:p>
          </p:txBody>
        </p:sp>
        <p:sp>
          <p:nvSpPr>
            <p:cNvPr id="31" name="Oval 31"/>
            <p:cNvSpPr>
              <a:spLocks noChangeArrowheads="1"/>
            </p:cNvSpPr>
            <p:nvPr/>
          </p:nvSpPr>
          <p:spPr bwMode="auto">
            <a:xfrm>
              <a:off x="2926" y="1196"/>
              <a:ext cx="144" cy="143"/>
            </a:xfrm>
            <a:prstGeom prst="ellipse">
              <a:avLst/>
            </a:prstGeom>
            <a:solidFill>
              <a:srgbClr val="CC00CC"/>
            </a:solidFill>
            <a:ln w="9525">
              <a:solidFill>
                <a:srgbClr val="000000"/>
              </a:solidFill>
              <a:round/>
              <a:headEnd/>
              <a:tailEnd/>
            </a:ln>
          </p:spPr>
          <p:txBody>
            <a:bodyPr/>
            <a:lstStyle/>
            <a:p>
              <a:endParaRPr lang="fr-FR"/>
            </a:p>
          </p:txBody>
        </p:sp>
        <p:cxnSp>
          <p:nvCxnSpPr>
            <p:cNvPr id="32" name="AutoShape 32"/>
            <p:cNvCxnSpPr>
              <a:cxnSpLocks noChangeShapeType="1"/>
              <a:stCxn id="7" idx="4"/>
              <a:endCxn id="30" idx="0"/>
            </p:cNvCxnSpPr>
            <p:nvPr/>
          </p:nvCxnSpPr>
          <p:spPr bwMode="auto">
            <a:xfrm>
              <a:off x="2208" y="1059"/>
              <a:ext cx="574" cy="137"/>
            </a:xfrm>
            <a:prstGeom prst="straightConnector1">
              <a:avLst/>
            </a:prstGeom>
            <a:noFill/>
            <a:ln w="9525">
              <a:solidFill>
                <a:srgbClr val="000000"/>
              </a:solidFill>
              <a:round/>
              <a:headEnd/>
              <a:tailEnd/>
            </a:ln>
          </p:spPr>
        </p:cxnSp>
        <p:cxnSp>
          <p:nvCxnSpPr>
            <p:cNvPr id="33" name="AutoShape 33"/>
            <p:cNvCxnSpPr>
              <a:cxnSpLocks noChangeShapeType="1"/>
              <a:stCxn id="7" idx="5"/>
              <a:endCxn id="31" idx="0"/>
            </p:cNvCxnSpPr>
            <p:nvPr/>
          </p:nvCxnSpPr>
          <p:spPr bwMode="auto">
            <a:xfrm>
              <a:off x="2259" y="1038"/>
              <a:ext cx="739" cy="158"/>
            </a:xfrm>
            <a:prstGeom prst="straightConnector1">
              <a:avLst/>
            </a:prstGeom>
            <a:noFill/>
            <a:ln w="9525">
              <a:solidFill>
                <a:srgbClr val="000000"/>
              </a:solidFill>
              <a:round/>
              <a:headEnd/>
              <a:tailEnd/>
            </a:ln>
          </p:spPr>
        </p:cxnSp>
        <p:sp>
          <p:nvSpPr>
            <p:cNvPr id="34" name="Oval 34"/>
            <p:cNvSpPr>
              <a:spLocks noChangeArrowheads="1"/>
            </p:cNvSpPr>
            <p:nvPr/>
          </p:nvSpPr>
          <p:spPr bwMode="auto">
            <a:xfrm>
              <a:off x="1654" y="1196"/>
              <a:ext cx="144" cy="143"/>
            </a:xfrm>
            <a:prstGeom prst="ellipse">
              <a:avLst/>
            </a:prstGeom>
            <a:solidFill>
              <a:srgbClr val="33CC33"/>
            </a:solidFill>
            <a:ln w="9525">
              <a:solidFill>
                <a:srgbClr val="000000"/>
              </a:solidFill>
              <a:round/>
              <a:headEnd/>
              <a:tailEnd/>
            </a:ln>
          </p:spPr>
          <p:txBody>
            <a:bodyPr/>
            <a:lstStyle/>
            <a:p>
              <a:endParaRPr lang="fr-FR"/>
            </a:p>
          </p:txBody>
        </p:sp>
        <p:cxnSp>
          <p:nvCxnSpPr>
            <p:cNvPr id="35" name="AutoShape 35"/>
            <p:cNvCxnSpPr>
              <a:cxnSpLocks noChangeShapeType="1"/>
              <a:stCxn id="6" idx="4"/>
              <a:endCxn id="34" idx="0"/>
            </p:cNvCxnSpPr>
            <p:nvPr/>
          </p:nvCxnSpPr>
          <p:spPr bwMode="auto">
            <a:xfrm>
              <a:off x="1692" y="1053"/>
              <a:ext cx="34" cy="143"/>
            </a:xfrm>
            <a:prstGeom prst="straightConnector1">
              <a:avLst/>
            </a:prstGeom>
            <a:noFill/>
            <a:ln w="9525">
              <a:solidFill>
                <a:srgbClr val="000000"/>
              </a:solidFill>
              <a:round/>
              <a:headEnd/>
              <a:tailEnd/>
            </a:ln>
          </p:spPr>
        </p:cxnSp>
        <p:sp>
          <p:nvSpPr>
            <p:cNvPr id="36" name="Oval 36"/>
            <p:cNvSpPr>
              <a:spLocks noChangeArrowheads="1"/>
            </p:cNvSpPr>
            <p:nvPr/>
          </p:nvSpPr>
          <p:spPr bwMode="auto">
            <a:xfrm>
              <a:off x="1768" y="1471"/>
              <a:ext cx="144" cy="143"/>
            </a:xfrm>
            <a:prstGeom prst="ellipse">
              <a:avLst/>
            </a:prstGeom>
            <a:solidFill>
              <a:srgbClr val="FE3020"/>
            </a:solidFill>
            <a:ln w="9525">
              <a:solidFill>
                <a:srgbClr val="000000"/>
              </a:solidFill>
              <a:round/>
              <a:headEnd/>
              <a:tailEnd/>
            </a:ln>
          </p:spPr>
          <p:txBody>
            <a:bodyPr/>
            <a:lstStyle/>
            <a:p>
              <a:endParaRPr lang="fr-FR"/>
            </a:p>
          </p:txBody>
        </p:sp>
        <p:cxnSp>
          <p:nvCxnSpPr>
            <p:cNvPr id="37" name="AutoShape 37"/>
            <p:cNvCxnSpPr>
              <a:cxnSpLocks noChangeShapeType="1"/>
              <a:stCxn id="12" idx="4"/>
              <a:endCxn id="36" idx="0"/>
            </p:cNvCxnSpPr>
            <p:nvPr/>
          </p:nvCxnSpPr>
          <p:spPr bwMode="auto">
            <a:xfrm flipH="1">
              <a:off x="1840" y="1339"/>
              <a:ext cx="86" cy="132"/>
            </a:xfrm>
            <a:prstGeom prst="straightConnector1">
              <a:avLst/>
            </a:prstGeom>
            <a:noFill/>
            <a:ln w="9525">
              <a:solidFill>
                <a:srgbClr val="000000"/>
              </a:solidFill>
              <a:round/>
              <a:headEnd/>
              <a:tailEnd/>
            </a:ln>
          </p:spPr>
        </p:cxnSp>
        <p:sp>
          <p:nvSpPr>
            <p:cNvPr id="38" name="Oval 38"/>
            <p:cNvSpPr>
              <a:spLocks noChangeArrowheads="1"/>
            </p:cNvSpPr>
            <p:nvPr/>
          </p:nvSpPr>
          <p:spPr bwMode="auto">
            <a:xfrm>
              <a:off x="1090" y="1196"/>
              <a:ext cx="144" cy="143"/>
            </a:xfrm>
            <a:prstGeom prst="ellipse">
              <a:avLst/>
            </a:prstGeom>
            <a:solidFill>
              <a:srgbClr val="33CC33"/>
            </a:solidFill>
            <a:ln w="9525">
              <a:solidFill>
                <a:srgbClr val="000000"/>
              </a:solidFill>
              <a:round/>
              <a:headEnd/>
              <a:tailEnd/>
            </a:ln>
          </p:spPr>
          <p:txBody>
            <a:bodyPr/>
            <a:lstStyle/>
            <a:p>
              <a:endParaRPr lang="fr-FR"/>
            </a:p>
          </p:txBody>
        </p:sp>
        <p:cxnSp>
          <p:nvCxnSpPr>
            <p:cNvPr id="39" name="AutoShape 39"/>
            <p:cNvCxnSpPr>
              <a:cxnSpLocks noChangeShapeType="1"/>
              <a:stCxn id="6" idx="4"/>
              <a:endCxn id="38" idx="0"/>
            </p:cNvCxnSpPr>
            <p:nvPr/>
          </p:nvCxnSpPr>
          <p:spPr bwMode="auto">
            <a:xfrm flipH="1">
              <a:off x="1162" y="1053"/>
              <a:ext cx="530" cy="143"/>
            </a:xfrm>
            <a:prstGeom prst="straightConnector1">
              <a:avLst/>
            </a:prstGeom>
            <a:noFill/>
            <a:ln w="9525">
              <a:solidFill>
                <a:srgbClr val="000000"/>
              </a:solidFill>
              <a:round/>
              <a:headEnd/>
              <a:tailEnd/>
            </a:ln>
          </p:spPr>
        </p:cxnSp>
        <p:sp>
          <p:nvSpPr>
            <p:cNvPr id="40" name="Oval 40"/>
            <p:cNvSpPr>
              <a:spLocks noChangeArrowheads="1"/>
            </p:cNvSpPr>
            <p:nvPr/>
          </p:nvSpPr>
          <p:spPr bwMode="auto">
            <a:xfrm>
              <a:off x="1154" y="909"/>
              <a:ext cx="144" cy="143"/>
            </a:xfrm>
            <a:prstGeom prst="ellipse">
              <a:avLst/>
            </a:prstGeom>
            <a:solidFill>
              <a:srgbClr val="0033CC"/>
            </a:solidFill>
            <a:ln w="9525">
              <a:solidFill>
                <a:srgbClr val="000000"/>
              </a:solidFill>
              <a:round/>
              <a:headEnd/>
              <a:tailEnd/>
            </a:ln>
          </p:spPr>
          <p:txBody>
            <a:bodyPr/>
            <a:lstStyle/>
            <a:p>
              <a:endParaRPr lang="fr-FR"/>
            </a:p>
          </p:txBody>
        </p:sp>
        <p:cxnSp>
          <p:nvCxnSpPr>
            <p:cNvPr id="41" name="AutoShape 41"/>
            <p:cNvCxnSpPr>
              <a:cxnSpLocks noChangeShapeType="1"/>
              <a:stCxn id="5" idx="2"/>
              <a:endCxn id="40" idx="1"/>
            </p:cNvCxnSpPr>
            <p:nvPr/>
          </p:nvCxnSpPr>
          <p:spPr bwMode="auto">
            <a:xfrm flipH="1">
              <a:off x="1175" y="721"/>
              <a:ext cx="559" cy="209"/>
            </a:xfrm>
            <a:prstGeom prst="straightConnector1">
              <a:avLst/>
            </a:prstGeom>
            <a:noFill/>
            <a:ln w="9525">
              <a:solidFill>
                <a:srgbClr val="000000"/>
              </a:solidFill>
              <a:round/>
              <a:headEnd/>
              <a:tailEnd/>
            </a:ln>
          </p:spPr>
        </p:cxnSp>
        <p:sp>
          <p:nvSpPr>
            <p:cNvPr id="42" name="Oval 42"/>
            <p:cNvSpPr>
              <a:spLocks noChangeArrowheads="1"/>
            </p:cNvSpPr>
            <p:nvPr/>
          </p:nvSpPr>
          <p:spPr bwMode="auto">
            <a:xfrm>
              <a:off x="2314" y="1471"/>
              <a:ext cx="144" cy="143"/>
            </a:xfrm>
            <a:prstGeom prst="ellipse">
              <a:avLst/>
            </a:prstGeom>
            <a:solidFill>
              <a:schemeClr val="accent2"/>
            </a:solidFill>
            <a:ln w="9525">
              <a:solidFill>
                <a:srgbClr val="000000"/>
              </a:solidFill>
              <a:round/>
              <a:headEnd/>
              <a:tailEnd/>
            </a:ln>
          </p:spPr>
          <p:txBody>
            <a:bodyPr/>
            <a:lstStyle/>
            <a:p>
              <a:endParaRPr lang="fr-FR"/>
            </a:p>
          </p:txBody>
        </p:sp>
        <p:cxnSp>
          <p:nvCxnSpPr>
            <p:cNvPr id="43" name="AutoShape 43"/>
            <p:cNvCxnSpPr>
              <a:cxnSpLocks noChangeShapeType="1"/>
              <a:stCxn id="13" idx="4"/>
              <a:endCxn id="42" idx="0"/>
            </p:cNvCxnSpPr>
            <p:nvPr/>
          </p:nvCxnSpPr>
          <p:spPr bwMode="auto">
            <a:xfrm>
              <a:off x="2244" y="1339"/>
              <a:ext cx="142" cy="132"/>
            </a:xfrm>
            <a:prstGeom prst="straightConnector1">
              <a:avLst/>
            </a:prstGeom>
            <a:noFill/>
            <a:ln w="9525">
              <a:solidFill>
                <a:srgbClr val="000000"/>
              </a:solidFill>
              <a:round/>
              <a:headEnd/>
              <a:tailEnd/>
            </a:ln>
          </p:spPr>
        </p:cxnSp>
      </p:grpSp>
      <p:grpSp>
        <p:nvGrpSpPr>
          <p:cNvPr id="44" name="Group 44"/>
          <p:cNvGrpSpPr>
            <a:grpSpLocks/>
          </p:cNvGrpSpPr>
          <p:nvPr/>
        </p:nvGrpSpPr>
        <p:grpSpPr bwMode="auto">
          <a:xfrm>
            <a:off x="5708650" y="4473575"/>
            <a:ext cx="2019300" cy="1774825"/>
            <a:chOff x="1212" y="2092"/>
            <a:chExt cx="1272" cy="1118"/>
          </a:xfrm>
        </p:grpSpPr>
        <p:sp>
          <p:nvSpPr>
            <p:cNvPr id="45" name="Rectangle 45"/>
            <p:cNvSpPr>
              <a:spLocks noChangeArrowheads="1"/>
            </p:cNvSpPr>
            <p:nvPr/>
          </p:nvSpPr>
          <p:spPr bwMode="auto">
            <a:xfrm>
              <a:off x="1212" y="2094"/>
              <a:ext cx="1272" cy="1116"/>
            </a:xfrm>
            <a:prstGeom prst="rect">
              <a:avLst/>
            </a:prstGeom>
            <a:solidFill>
              <a:schemeClr val="accent1"/>
            </a:solidFill>
            <a:ln w="9525">
              <a:solidFill>
                <a:schemeClr val="tx1"/>
              </a:solidFill>
              <a:miter lim="800000"/>
              <a:headEnd/>
              <a:tailEnd/>
            </a:ln>
          </p:spPr>
          <p:txBody>
            <a:bodyPr wrap="none" anchor="ctr"/>
            <a:lstStyle/>
            <a:p>
              <a:endParaRPr lang="fr-FR"/>
            </a:p>
          </p:txBody>
        </p:sp>
        <p:sp>
          <p:nvSpPr>
            <p:cNvPr id="46" name="Oval 46"/>
            <p:cNvSpPr>
              <a:spLocks noChangeArrowheads="1"/>
            </p:cNvSpPr>
            <p:nvPr/>
          </p:nvSpPr>
          <p:spPr bwMode="auto">
            <a:xfrm>
              <a:off x="1303" y="2157"/>
              <a:ext cx="144" cy="143"/>
            </a:xfrm>
            <a:prstGeom prst="ellipse">
              <a:avLst/>
            </a:prstGeom>
            <a:solidFill>
              <a:srgbClr val="0033CC"/>
            </a:solidFill>
            <a:ln w="9525">
              <a:solidFill>
                <a:srgbClr val="000000"/>
              </a:solidFill>
              <a:round/>
              <a:headEnd/>
              <a:tailEnd/>
            </a:ln>
          </p:spPr>
          <p:txBody>
            <a:bodyPr/>
            <a:lstStyle/>
            <a:p>
              <a:endParaRPr lang="fr-FR"/>
            </a:p>
          </p:txBody>
        </p:sp>
        <p:sp>
          <p:nvSpPr>
            <p:cNvPr id="47" name="Oval 47"/>
            <p:cNvSpPr>
              <a:spLocks noChangeArrowheads="1"/>
            </p:cNvSpPr>
            <p:nvPr/>
          </p:nvSpPr>
          <p:spPr bwMode="auto">
            <a:xfrm>
              <a:off x="1617" y="2427"/>
              <a:ext cx="144" cy="143"/>
            </a:xfrm>
            <a:prstGeom prst="ellipse">
              <a:avLst/>
            </a:prstGeom>
            <a:solidFill>
              <a:srgbClr val="33CC33"/>
            </a:solidFill>
            <a:ln w="9525">
              <a:solidFill>
                <a:srgbClr val="000000"/>
              </a:solidFill>
              <a:round/>
              <a:headEnd/>
              <a:tailEnd/>
            </a:ln>
          </p:spPr>
          <p:txBody>
            <a:bodyPr/>
            <a:lstStyle/>
            <a:p>
              <a:endParaRPr lang="fr-FR"/>
            </a:p>
          </p:txBody>
        </p:sp>
        <p:sp>
          <p:nvSpPr>
            <p:cNvPr id="48" name="Oval 48"/>
            <p:cNvSpPr>
              <a:spLocks noChangeArrowheads="1"/>
            </p:cNvSpPr>
            <p:nvPr/>
          </p:nvSpPr>
          <p:spPr bwMode="auto">
            <a:xfrm>
              <a:off x="1617" y="2157"/>
              <a:ext cx="144" cy="143"/>
            </a:xfrm>
            <a:prstGeom prst="ellipse">
              <a:avLst/>
            </a:prstGeom>
            <a:solidFill>
              <a:srgbClr val="33CC33"/>
            </a:solidFill>
            <a:ln w="9525">
              <a:solidFill>
                <a:srgbClr val="000000"/>
              </a:solidFill>
              <a:round/>
              <a:headEnd/>
              <a:tailEnd/>
            </a:ln>
          </p:spPr>
          <p:txBody>
            <a:bodyPr/>
            <a:lstStyle/>
            <a:p>
              <a:endParaRPr lang="fr-FR"/>
            </a:p>
          </p:txBody>
        </p:sp>
        <p:sp>
          <p:nvSpPr>
            <p:cNvPr id="49" name="Line 49"/>
            <p:cNvSpPr>
              <a:spLocks noChangeShapeType="1"/>
            </p:cNvSpPr>
            <p:nvPr/>
          </p:nvSpPr>
          <p:spPr bwMode="auto">
            <a:xfrm>
              <a:off x="1524" y="2100"/>
              <a:ext cx="0" cy="1110"/>
            </a:xfrm>
            <a:prstGeom prst="line">
              <a:avLst/>
            </a:prstGeom>
            <a:noFill/>
            <a:ln w="9525">
              <a:solidFill>
                <a:schemeClr val="tx1"/>
              </a:solidFill>
              <a:round/>
              <a:headEnd/>
              <a:tailEnd/>
            </a:ln>
          </p:spPr>
          <p:txBody>
            <a:bodyPr/>
            <a:lstStyle/>
            <a:p>
              <a:endParaRPr lang="fr-CA"/>
            </a:p>
          </p:txBody>
        </p:sp>
        <p:sp>
          <p:nvSpPr>
            <p:cNvPr id="50" name="Line 50"/>
            <p:cNvSpPr>
              <a:spLocks noChangeShapeType="1"/>
            </p:cNvSpPr>
            <p:nvPr/>
          </p:nvSpPr>
          <p:spPr bwMode="auto">
            <a:xfrm>
              <a:off x="1834" y="2092"/>
              <a:ext cx="0" cy="1110"/>
            </a:xfrm>
            <a:prstGeom prst="line">
              <a:avLst/>
            </a:prstGeom>
            <a:noFill/>
            <a:ln w="9525">
              <a:solidFill>
                <a:schemeClr val="tx1"/>
              </a:solidFill>
              <a:round/>
              <a:headEnd/>
              <a:tailEnd/>
            </a:ln>
          </p:spPr>
          <p:txBody>
            <a:bodyPr/>
            <a:lstStyle/>
            <a:p>
              <a:endParaRPr lang="fr-CA"/>
            </a:p>
          </p:txBody>
        </p:sp>
        <p:sp>
          <p:nvSpPr>
            <p:cNvPr id="51" name="Line 51"/>
            <p:cNvSpPr>
              <a:spLocks noChangeShapeType="1"/>
            </p:cNvSpPr>
            <p:nvPr/>
          </p:nvSpPr>
          <p:spPr bwMode="auto">
            <a:xfrm flipV="1">
              <a:off x="1830" y="2352"/>
              <a:ext cx="642" cy="0"/>
            </a:xfrm>
            <a:prstGeom prst="line">
              <a:avLst/>
            </a:prstGeom>
            <a:noFill/>
            <a:ln w="9525">
              <a:solidFill>
                <a:schemeClr val="tx1"/>
              </a:solidFill>
              <a:round/>
              <a:headEnd/>
              <a:tailEnd/>
            </a:ln>
          </p:spPr>
          <p:txBody>
            <a:bodyPr/>
            <a:lstStyle/>
            <a:p>
              <a:endParaRPr lang="fr-CA"/>
            </a:p>
          </p:txBody>
        </p:sp>
        <p:sp>
          <p:nvSpPr>
            <p:cNvPr id="52" name="Line 52"/>
            <p:cNvSpPr>
              <a:spLocks noChangeShapeType="1"/>
            </p:cNvSpPr>
            <p:nvPr/>
          </p:nvSpPr>
          <p:spPr bwMode="auto">
            <a:xfrm flipV="1">
              <a:off x="1834" y="2644"/>
              <a:ext cx="642" cy="0"/>
            </a:xfrm>
            <a:prstGeom prst="line">
              <a:avLst/>
            </a:prstGeom>
            <a:noFill/>
            <a:ln w="9525">
              <a:solidFill>
                <a:schemeClr val="tx1"/>
              </a:solidFill>
              <a:round/>
              <a:headEnd/>
              <a:tailEnd/>
            </a:ln>
          </p:spPr>
          <p:txBody>
            <a:bodyPr/>
            <a:lstStyle/>
            <a:p>
              <a:endParaRPr lang="fr-CA"/>
            </a:p>
          </p:txBody>
        </p:sp>
        <p:sp>
          <p:nvSpPr>
            <p:cNvPr id="53" name="Line 53"/>
            <p:cNvSpPr>
              <a:spLocks noChangeShapeType="1"/>
            </p:cNvSpPr>
            <p:nvPr/>
          </p:nvSpPr>
          <p:spPr bwMode="auto">
            <a:xfrm>
              <a:off x="1832" y="2924"/>
              <a:ext cx="648" cy="0"/>
            </a:xfrm>
            <a:prstGeom prst="line">
              <a:avLst/>
            </a:prstGeom>
            <a:noFill/>
            <a:ln w="9525">
              <a:solidFill>
                <a:schemeClr val="tx1"/>
              </a:solidFill>
              <a:round/>
              <a:headEnd/>
              <a:tailEnd/>
            </a:ln>
          </p:spPr>
          <p:txBody>
            <a:bodyPr/>
            <a:lstStyle/>
            <a:p>
              <a:endParaRPr lang="fr-CA"/>
            </a:p>
          </p:txBody>
        </p:sp>
        <p:sp>
          <p:nvSpPr>
            <p:cNvPr id="54" name="Oval 54"/>
            <p:cNvSpPr>
              <a:spLocks noChangeArrowheads="1"/>
            </p:cNvSpPr>
            <p:nvPr/>
          </p:nvSpPr>
          <p:spPr bwMode="auto">
            <a:xfrm>
              <a:off x="1906" y="2157"/>
              <a:ext cx="144" cy="143"/>
            </a:xfrm>
            <a:prstGeom prst="ellipse">
              <a:avLst/>
            </a:prstGeom>
            <a:solidFill>
              <a:srgbClr val="CC00CC"/>
            </a:solidFill>
            <a:ln w="9525">
              <a:solidFill>
                <a:srgbClr val="000000"/>
              </a:solidFill>
              <a:round/>
              <a:headEnd/>
              <a:tailEnd/>
            </a:ln>
          </p:spPr>
          <p:txBody>
            <a:bodyPr/>
            <a:lstStyle/>
            <a:p>
              <a:endParaRPr lang="fr-FR"/>
            </a:p>
          </p:txBody>
        </p:sp>
        <p:sp>
          <p:nvSpPr>
            <p:cNvPr id="55" name="Oval 55"/>
            <p:cNvSpPr>
              <a:spLocks noChangeArrowheads="1"/>
            </p:cNvSpPr>
            <p:nvPr/>
          </p:nvSpPr>
          <p:spPr bwMode="auto">
            <a:xfrm>
              <a:off x="2104" y="2157"/>
              <a:ext cx="144" cy="143"/>
            </a:xfrm>
            <a:prstGeom prst="ellipse">
              <a:avLst/>
            </a:prstGeom>
            <a:solidFill>
              <a:srgbClr val="CC00CC"/>
            </a:solidFill>
            <a:ln w="9525">
              <a:solidFill>
                <a:srgbClr val="000000"/>
              </a:solidFill>
              <a:round/>
              <a:headEnd/>
              <a:tailEnd/>
            </a:ln>
          </p:spPr>
          <p:txBody>
            <a:bodyPr/>
            <a:lstStyle/>
            <a:p>
              <a:endParaRPr lang="fr-FR"/>
            </a:p>
          </p:txBody>
        </p:sp>
        <p:sp>
          <p:nvSpPr>
            <p:cNvPr id="56" name="Oval 56"/>
            <p:cNvSpPr>
              <a:spLocks noChangeArrowheads="1"/>
            </p:cNvSpPr>
            <p:nvPr/>
          </p:nvSpPr>
          <p:spPr bwMode="auto">
            <a:xfrm>
              <a:off x="1906" y="2710"/>
              <a:ext cx="144" cy="143"/>
            </a:xfrm>
            <a:prstGeom prst="ellipse">
              <a:avLst/>
            </a:prstGeom>
            <a:solidFill>
              <a:schemeClr val="accent2"/>
            </a:solidFill>
            <a:ln w="9525">
              <a:solidFill>
                <a:srgbClr val="000000"/>
              </a:solidFill>
              <a:round/>
              <a:headEnd/>
              <a:tailEnd/>
            </a:ln>
          </p:spPr>
          <p:txBody>
            <a:bodyPr/>
            <a:lstStyle/>
            <a:p>
              <a:endParaRPr lang="fr-FR"/>
            </a:p>
          </p:txBody>
        </p:sp>
        <p:sp>
          <p:nvSpPr>
            <p:cNvPr id="57" name="Oval 57"/>
            <p:cNvSpPr>
              <a:spLocks noChangeArrowheads="1"/>
            </p:cNvSpPr>
            <p:nvPr/>
          </p:nvSpPr>
          <p:spPr bwMode="auto">
            <a:xfrm>
              <a:off x="1906" y="3001"/>
              <a:ext cx="144" cy="143"/>
            </a:xfrm>
            <a:prstGeom prst="ellipse">
              <a:avLst/>
            </a:prstGeom>
            <a:solidFill>
              <a:srgbClr val="FFFF00"/>
            </a:solidFill>
            <a:ln w="9525">
              <a:solidFill>
                <a:srgbClr val="000000"/>
              </a:solidFill>
              <a:round/>
              <a:headEnd/>
              <a:tailEnd/>
            </a:ln>
          </p:spPr>
          <p:txBody>
            <a:bodyPr/>
            <a:lstStyle/>
            <a:p>
              <a:endParaRPr lang="fr-FR"/>
            </a:p>
          </p:txBody>
        </p:sp>
        <p:sp>
          <p:nvSpPr>
            <p:cNvPr id="58" name="Oval 58"/>
            <p:cNvSpPr>
              <a:spLocks noChangeArrowheads="1"/>
            </p:cNvSpPr>
            <p:nvPr/>
          </p:nvSpPr>
          <p:spPr bwMode="auto">
            <a:xfrm>
              <a:off x="1303" y="2427"/>
              <a:ext cx="144" cy="143"/>
            </a:xfrm>
            <a:prstGeom prst="ellipse">
              <a:avLst/>
            </a:prstGeom>
            <a:solidFill>
              <a:srgbClr val="0033CC"/>
            </a:solidFill>
            <a:ln w="9525">
              <a:solidFill>
                <a:srgbClr val="000000"/>
              </a:solidFill>
              <a:round/>
              <a:headEnd/>
              <a:tailEnd/>
            </a:ln>
          </p:spPr>
          <p:txBody>
            <a:bodyPr/>
            <a:lstStyle/>
            <a:p>
              <a:endParaRPr lang="fr-FR"/>
            </a:p>
          </p:txBody>
        </p:sp>
        <p:sp>
          <p:nvSpPr>
            <p:cNvPr id="59" name="Oval 59"/>
            <p:cNvSpPr>
              <a:spLocks noChangeArrowheads="1"/>
            </p:cNvSpPr>
            <p:nvPr/>
          </p:nvSpPr>
          <p:spPr bwMode="auto">
            <a:xfrm>
              <a:off x="1617" y="3001"/>
              <a:ext cx="144" cy="143"/>
            </a:xfrm>
            <a:prstGeom prst="ellipse">
              <a:avLst/>
            </a:prstGeom>
            <a:solidFill>
              <a:srgbClr val="33CC33"/>
            </a:solidFill>
            <a:ln w="9525">
              <a:solidFill>
                <a:srgbClr val="000000"/>
              </a:solidFill>
              <a:round/>
              <a:headEnd/>
              <a:tailEnd/>
            </a:ln>
          </p:spPr>
          <p:txBody>
            <a:bodyPr/>
            <a:lstStyle/>
            <a:p>
              <a:endParaRPr lang="fr-FR"/>
            </a:p>
          </p:txBody>
        </p:sp>
        <p:sp>
          <p:nvSpPr>
            <p:cNvPr id="60" name="Oval 60"/>
            <p:cNvSpPr>
              <a:spLocks noChangeArrowheads="1"/>
            </p:cNvSpPr>
            <p:nvPr/>
          </p:nvSpPr>
          <p:spPr bwMode="auto">
            <a:xfrm>
              <a:off x="1617" y="2710"/>
              <a:ext cx="144" cy="143"/>
            </a:xfrm>
            <a:prstGeom prst="ellipse">
              <a:avLst/>
            </a:prstGeom>
            <a:solidFill>
              <a:srgbClr val="33CC33"/>
            </a:solidFill>
            <a:ln w="9525">
              <a:solidFill>
                <a:srgbClr val="000000"/>
              </a:solidFill>
              <a:round/>
              <a:headEnd/>
              <a:tailEnd/>
            </a:ln>
          </p:spPr>
          <p:txBody>
            <a:bodyPr/>
            <a:lstStyle/>
            <a:p>
              <a:endParaRPr lang="fr-FR"/>
            </a:p>
          </p:txBody>
        </p:sp>
        <p:sp>
          <p:nvSpPr>
            <p:cNvPr id="61" name="Oval 61"/>
            <p:cNvSpPr>
              <a:spLocks noChangeArrowheads="1"/>
            </p:cNvSpPr>
            <p:nvPr/>
          </p:nvSpPr>
          <p:spPr bwMode="auto">
            <a:xfrm>
              <a:off x="2104" y="2710"/>
              <a:ext cx="144" cy="143"/>
            </a:xfrm>
            <a:prstGeom prst="ellipse">
              <a:avLst/>
            </a:prstGeom>
            <a:solidFill>
              <a:schemeClr val="accent2"/>
            </a:solidFill>
            <a:ln w="9525">
              <a:solidFill>
                <a:srgbClr val="000000"/>
              </a:solidFill>
              <a:round/>
              <a:headEnd/>
              <a:tailEnd/>
            </a:ln>
          </p:spPr>
          <p:txBody>
            <a:bodyPr/>
            <a:lstStyle/>
            <a:p>
              <a:endParaRPr lang="fr-FR"/>
            </a:p>
          </p:txBody>
        </p:sp>
        <p:sp>
          <p:nvSpPr>
            <p:cNvPr id="62" name="Oval 62"/>
            <p:cNvSpPr>
              <a:spLocks noChangeArrowheads="1"/>
            </p:cNvSpPr>
            <p:nvPr/>
          </p:nvSpPr>
          <p:spPr bwMode="auto">
            <a:xfrm>
              <a:off x="2110" y="2435"/>
              <a:ext cx="144" cy="143"/>
            </a:xfrm>
            <a:prstGeom prst="ellipse">
              <a:avLst/>
            </a:prstGeom>
            <a:solidFill>
              <a:srgbClr val="FE3020"/>
            </a:solidFill>
            <a:ln w="9525">
              <a:solidFill>
                <a:srgbClr val="000000"/>
              </a:solidFill>
              <a:round/>
              <a:headEnd/>
              <a:tailEnd/>
            </a:ln>
          </p:spPr>
          <p:txBody>
            <a:bodyPr/>
            <a:lstStyle/>
            <a:p>
              <a:endParaRPr lang="fr-FR"/>
            </a:p>
          </p:txBody>
        </p:sp>
        <p:sp>
          <p:nvSpPr>
            <p:cNvPr id="63" name="Oval 63"/>
            <p:cNvSpPr>
              <a:spLocks noChangeArrowheads="1"/>
            </p:cNvSpPr>
            <p:nvPr/>
          </p:nvSpPr>
          <p:spPr bwMode="auto">
            <a:xfrm>
              <a:off x="2296" y="2435"/>
              <a:ext cx="144" cy="143"/>
            </a:xfrm>
            <a:prstGeom prst="ellipse">
              <a:avLst/>
            </a:prstGeom>
            <a:solidFill>
              <a:srgbClr val="FE3020"/>
            </a:solidFill>
            <a:ln w="9525">
              <a:solidFill>
                <a:srgbClr val="000000"/>
              </a:solidFill>
              <a:round/>
              <a:headEnd/>
              <a:tailEnd/>
            </a:ln>
          </p:spPr>
          <p:txBody>
            <a:bodyPr/>
            <a:lstStyle/>
            <a:p>
              <a:endParaRPr lang="fr-FR"/>
            </a:p>
          </p:txBody>
        </p:sp>
        <p:sp>
          <p:nvSpPr>
            <p:cNvPr id="64" name="Oval 64"/>
            <p:cNvSpPr>
              <a:spLocks noChangeArrowheads="1"/>
            </p:cNvSpPr>
            <p:nvPr/>
          </p:nvSpPr>
          <p:spPr bwMode="auto">
            <a:xfrm>
              <a:off x="1910" y="2429"/>
              <a:ext cx="144" cy="143"/>
            </a:xfrm>
            <a:prstGeom prst="ellipse">
              <a:avLst/>
            </a:prstGeom>
            <a:solidFill>
              <a:srgbClr val="FE3020"/>
            </a:solidFill>
            <a:ln w="9525">
              <a:solidFill>
                <a:srgbClr val="000000"/>
              </a:solidFill>
              <a:round/>
              <a:headEnd/>
              <a:tailEnd/>
            </a:ln>
          </p:spPr>
          <p:txBody>
            <a:bodyPr/>
            <a:lstStyle/>
            <a:p>
              <a:endParaRPr lang="fr-FR"/>
            </a:p>
          </p:txBody>
        </p:sp>
      </p:grpSp>
      <p:pic>
        <p:nvPicPr>
          <p:cNvPr id="65" name="Picture 65"/>
          <p:cNvPicPr>
            <a:picLocks noChangeAspect="1" noChangeArrowheads="1"/>
          </p:cNvPicPr>
          <p:nvPr/>
        </p:nvPicPr>
        <p:blipFill>
          <a:blip r:embed="rId3" cstate="print"/>
          <a:srcRect/>
          <a:stretch>
            <a:fillRect/>
          </a:stretch>
        </p:blipFill>
        <p:spPr>
          <a:xfrm>
            <a:off x="5508104" y="1916832"/>
            <a:ext cx="2286000" cy="2387600"/>
          </a:xfrm>
          <a:prstGeom prst="rect">
            <a:avLst/>
          </a:prstGeom>
          <a:noFill/>
        </p:spPr>
      </p:pic>
      <p:pic>
        <p:nvPicPr>
          <p:cNvPr id="94209" name="Picture 1" descr="C:\Documents and Settings\langelig\Bureau\langelig-article-Journal2011\images\VerticalClass.bmp"/>
          <p:cNvPicPr>
            <a:picLocks noChangeAspect="1" noChangeArrowheads="1"/>
          </p:cNvPicPr>
          <p:nvPr/>
        </p:nvPicPr>
        <p:blipFill>
          <a:blip r:embed="rId4" cstate="print"/>
          <a:srcRect/>
          <a:stretch>
            <a:fillRect/>
          </a:stretch>
        </p:blipFill>
        <p:spPr bwMode="auto">
          <a:xfrm>
            <a:off x="1763688" y="1916832"/>
            <a:ext cx="3368427" cy="2541094"/>
          </a:xfrm>
          <a:prstGeom prst="rect">
            <a:avLst/>
          </a:prstGeom>
          <a:noFill/>
        </p:spPr>
      </p:pic>
      <p:pic>
        <p:nvPicPr>
          <p:cNvPr id="7170" name="Picture 2" descr="C:\Users\Guillaume\Desktop\imagePres\Classe.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39552" y="332656"/>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Granularité: </a:t>
            </a:r>
            <a:r>
              <a:rPr lang="fr-FR" dirty="0"/>
              <a:t>p</a:t>
            </a:r>
            <a:r>
              <a:rPr lang="fr-FR" dirty="0" smtClean="0"/>
              <a:t>aquetage</a:t>
            </a:r>
            <a:endParaRPr lang="fr-FR" dirty="0"/>
          </a:p>
        </p:txBody>
      </p:sp>
      <p:pic>
        <p:nvPicPr>
          <p:cNvPr id="92161" name="Picture 1" descr="C:\Documents and Settings\langelig\Bureau\langelig-article-Journal2011\images\VerticalPackage.bmp"/>
          <p:cNvPicPr>
            <a:picLocks noGrp="1" noChangeAspect="1" noChangeArrowheads="1"/>
          </p:cNvPicPr>
          <p:nvPr>
            <p:ph idx="1"/>
          </p:nvPr>
        </p:nvPicPr>
        <p:blipFill>
          <a:blip r:embed="rId3" cstate="print"/>
          <a:srcRect/>
          <a:stretch>
            <a:fillRect/>
          </a:stretch>
        </p:blipFill>
        <p:spPr bwMode="auto">
          <a:xfrm>
            <a:off x="1886766" y="1971675"/>
            <a:ext cx="5532393" cy="4154488"/>
          </a:xfrm>
          <a:prstGeom prst="rect">
            <a:avLst/>
          </a:prstGeom>
          <a:noFill/>
        </p:spPr>
      </p:pic>
      <p:pic>
        <p:nvPicPr>
          <p:cNvPr id="8194" name="Picture 2" descr="C:\Users\Guillaume\Desktop\imagePres\package.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9552" y="332656"/>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164158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Granularité: </a:t>
            </a:r>
            <a:r>
              <a:rPr lang="fr-FR" dirty="0"/>
              <a:t>méthode</a:t>
            </a:r>
          </a:p>
        </p:txBody>
      </p:sp>
      <p:sp>
        <p:nvSpPr>
          <p:cNvPr id="4" name="Rectangle 3"/>
          <p:cNvSpPr/>
          <p:nvPr/>
        </p:nvSpPr>
        <p:spPr>
          <a:xfrm>
            <a:off x="6588224" y="2132856"/>
            <a:ext cx="720080" cy="14401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Rectangle 4"/>
          <p:cNvSpPr/>
          <p:nvPr/>
        </p:nvSpPr>
        <p:spPr>
          <a:xfrm>
            <a:off x="6660232" y="2204864"/>
            <a:ext cx="216024"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5"/>
          <p:cNvSpPr/>
          <p:nvPr/>
        </p:nvSpPr>
        <p:spPr>
          <a:xfrm>
            <a:off x="7020272" y="2204864"/>
            <a:ext cx="216024"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p:cNvSpPr/>
          <p:nvPr/>
        </p:nvSpPr>
        <p:spPr>
          <a:xfrm>
            <a:off x="6660232" y="2564904"/>
            <a:ext cx="216024"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p:cNvSpPr/>
          <p:nvPr/>
        </p:nvSpPr>
        <p:spPr>
          <a:xfrm>
            <a:off x="7020272" y="2564904"/>
            <a:ext cx="216024"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p:cNvSpPr/>
          <p:nvPr/>
        </p:nvSpPr>
        <p:spPr>
          <a:xfrm>
            <a:off x="6660232" y="2924944"/>
            <a:ext cx="216024"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p:cNvSpPr/>
          <p:nvPr/>
        </p:nvSpPr>
        <p:spPr>
          <a:xfrm>
            <a:off x="7020272" y="2924944"/>
            <a:ext cx="216024"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p:cNvSpPr/>
          <p:nvPr/>
        </p:nvSpPr>
        <p:spPr>
          <a:xfrm>
            <a:off x="6660232" y="3284984"/>
            <a:ext cx="216024"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11"/>
          <p:cNvSpPr txBox="1"/>
          <p:nvPr/>
        </p:nvSpPr>
        <p:spPr>
          <a:xfrm>
            <a:off x="7236296" y="2132856"/>
            <a:ext cx="936104" cy="1446550"/>
          </a:xfrm>
          <a:prstGeom prst="rect">
            <a:avLst/>
          </a:prstGeom>
          <a:noFill/>
        </p:spPr>
        <p:txBody>
          <a:bodyPr wrap="square" rtlCol="0">
            <a:spAutoFit/>
          </a:bodyPr>
          <a:lstStyle/>
          <a:p>
            <a:r>
              <a:rPr lang="fr-CA" sz="8800" dirty="0" smtClean="0"/>
              <a:t>+</a:t>
            </a:r>
            <a:r>
              <a:rPr lang="fr-CA" dirty="0" smtClean="0"/>
              <a:t> </a:t>
            </a:r>
            <a:endParaRPr lang="fr-CA" dirty="0"/>
          </a:p>
        </p:txBody>
      </p:sp>
      <p:sp>
        <p:nvSpPr>
          <p:cNvPr id="13" name="Rectangle 12"/>
          <p:cNvSpPr/>
          <p:nvPr/>
        </p:nvSpPr>
        <p:spPr>
          <a:xfrm>
            <a:off x="8316416" y="2492896"/>
            <a:ext cx="216024"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p:cNvSpPr/>
          <p:nvPr/>
        </p:nvSpPr>
        <p:spPr>
          <a:xfrm>
            <a:off x="8316416" y="2996952"/>
            <a:ext cx="216024"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p:cNvSpPr txBox="1"/>
          <p:nvPr/>
        </p:nvSpPr>
        <p:spPr>
          <a:xfrm>
            <a:off x="7380312" y="2132856"/>
            <a:ext cx="936104" cy="1446550"/>
          </a:xfrm>
          <a:prstGeom prst="rect">
            <a:avLst/>
          </a:prstGeom>
          <a:noFill/>
        </p:spPr>
        <p:txBody>
          <a:bodyPr wrap="square" rtlCol="0">
            <a:spAutoFit/>
          </a:bodyPr>
          <a:lstStyle/>
          <a:p>
            <a:r>
              <a:rPr lang="fr-CA" sz="8800" dirty="0" smtClean="0">
                <a:solidFill>
                  <a:schemeClr val="tx1"/>
                </a:solidFill>
              </a:rPr>
              <a:t>+</a:t>
            </a:r>
            <a:r>
              <a:rPr lang="fr-CA" dirty="0" smtClean="0"/>
              <a:t> </a:t>
            </a:r>
            <a:endParaRPr lang="fr-CA" dirty="0"/>
          </a:p>
        </p:txBody>
      </p:sp>
      <p:sp>
        <p:nvSpPr>
          <p:cNvPr id="16" name="Rectangle 15"/>
          <p:cNvSpPr/>
          <p:nvPr/>
        </p:nvSpPr>
        <p:spPr>
          <a:xfrm>
            <a:off x="7308304" y="4509120"/>
            <a:ext cx="720080" cy="14401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16"/>
          <p:cNvSpPr/>
          <p:nvPr/>
        </p:nvSpPr>
        <p:spPr>
          <a:xfrm>
            <a:off x="7380312" y="4581128"/>
            <a:ext cx="144016"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p:cNvSpPr/>
          <p:nvPr/>
        </p:nvSpPr>
        <p:spPr>
          <a:xfrm>
            <a:off x="7596336" y="4581128"/>
            <a:ext cx="144016"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Rectangle 18"/>
          <p:cNvSpPr/>
          <p:nvPr/>
        </p:nvSpPr>
        <p:spPr>
          <a:xfrm>
            <a:off x="7380312" y="4797152"/>
            <a:ext cx="144016"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Rectangle 19"/>
          <p:cNvSpPr/>
          <p:nvPr/>
        </p:nvSpPr>
        <p:spPr>
          <a:xfrm>
            <a:off x="7812360" y="4581128"/>
            <a:ext cx="144016"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Rectangle 20"/>
          <p:cNvSpPr/>
          <p:nvPr/>
        </p:nvSpPr>
        <p:spPr>
          <a:xfrm>
            <a:off x="7812360" y="4797152"/>
            <a:ext cx="144016"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Rectangle 21"/>
          <p:cNvSpPr/>
          <p:nvPr/>
        </p:nvSpPr>
        <p:spPr>
          <a:xfrm>
            <a:off x="7596336" y="4797152"/>
            <a:ext cx="144016"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Rectangle 22"/>
          <p:cNvSpPr/>
          <p:nvPr/>
        </p:nvSpPr>
        <p:spPr>
          <a:xfrm>
            <a:off x="7380312" y="5013176"/>
            <a:ext cx="144016"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Rectangle 23"/>
          <p:cNvSpPr/>
          <p:nvPr/>
        </p:nvSpPr>
        <p:spPr>
          <a:xfrm>
            <a:off x="7596336" y="5013176"/>
            <a:ext cx="144016"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Rectangle 24"/>
          <p:cNvSpPr/>
          <p:nvPr/>
        </p:nvSpPr>
        <p:spPr>
          <a:xfrm>
            <a:off x="7812360" y="5013176"/>
            <a:ext cx="144016"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Flèche vers le bas 26"/>
          <p:cNvSpPr/>
          <p:nvPr/>
        </p:nvSpPr>
        <p:spPr bwMode="auto">
          <a:xfrm>
            <a:off x="7380312" y="3861048"/>
            <a:ext cx="484632" cy="54636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smtClean="0">
              <a:ln>
                <a:noFill/>
              </a:ln>
              <a:solidFill>
                <a:schemeClr val="bg1"/>
              </a:solidFill>
              <a:effectLst/>
              <a:latin typeface="Charlotte Book" pitchFamily="18" charset="0"/>
            </a:endParaRPr>
          </a:p>
        </p:txBody>
      </p:sp>
      <p:sp>
        <p:nvSpPr>
          <p:cNvPr id="28" name="Rectangle 27"/>
          <p:cNvSpPr/>
          <p:nvPr/>
        </p:nvSpPr>
        <p:spPr bwMode="auto">
          <a:xfrm>
            <a:off x="6300192" y="2060848"/>
            <a:ext cx="2448272" cy="165618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smtClean="0">
              <a:ln>
                <a:noFill/>
              </a:ln>
              <a:solidFill>
                <a:schemeClr val="bg1"/>
              </a:solidFill>
              <a:effectLst/>
              <a:latin typeface="Charlotte Book" pitchFamily="18" charset="0"/>
            </a:endParaRPr>
          </a:p>
        </p:txBody>
      </p:sp>
      <p:pic>
        <p:nvPicPr>
          <p:cNvPr id="9218" name="Picture 2" descr="C:\Users\Guillaume\Desktop\imagePres\Method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552" y="332656"/>
            <a:ext cx="1093108" cy="804742"/>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Espace réservé du contenu 29" descr="MethodeZoom.bmp"/>
          <p:cNvPicPr>
            <a:picLocks noGrp="1" noChangeAspect="1"/>
          </p:cNvPicPr>
          <p:nvPr>
            <p:ph idx="1"/>
          </p:nvPr>
        </p:nvPicPr>
        <p:blipFill>
          <a:blip r:embed="rId4" cstate="print"/>
          <a:stretch>
            <a:fillRect/>
          </a:stretch>
        </p:blipFill>
        <p:spPr>
          <a:xfrm>
            <a:off x="1043608" y="1988840"/>
            <a:ext cx="4678907" cy="4154488"/>
          </a:xfrm>
        </p:spPr>
      </p:pic>
    </p:spTree>
    <p:extLst>
      <p:ext uri="{BB962C8B-B14F-4D97-AF65-F5344CB8AC3E}">
        <p14:creationId xmlns="" xmlns:p14="http://schemas.microsoft.com/office/powerpoint/2010/main" val="30895331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3687" y="723900"/>
            <a:ext cx="6572275" cy="1143000"/>
          </a:xfrm>
        </p:spPr>
        <p:txBody>
          <a:bodyPr/>
          <a:lstStyle/>
          <a:p>
            <a:r>
              <a:rPr lang="fr-FR" dirty="0" smtClean="0"/>
              <a:t>Granularité: </a:t>
            </a:r>
            <a:r>
              <a:rPr lang="fr-FR" dirty="0"/>
              <a:t>ligne de code</a:t>
            </a:r>
          </a:p>
        </p:txBody>
      </p:sp>
      <p:pic>
        <p:nvPicPr>
          <p:cNvPr id="88065" name="Picture 1" descr="C:\Documents and Settings\langelig\Bureau\langelig-article-Journal2011\images\NivLigne.bmp"/>
          <p:cNvPicPr>
            <a:picLocks noGrp="1" noChangeAspect="1" noChangeArrowheads="1"/>
          </p:cNvPicPr>
          <p:nvPr>
            <p:ph idx="1"/>
          </p:nvPr>
        </p:nvPicPr>
        <p:blipFill>
          <a:blip r:embed="rId3" cstate="print"/>
          <a:srcRect/>
          <a:stretch>
            <a:fillRect/>
          </a:stretch>
        </p:blipFill>
        <p:spPr bwMode="auto">
          <a:xfrm>
            <a:off x="2185304" y="1971675"/>
            <a:ext cx="4935317" cy="4154488"/>
          </a:xfrm>
          <a:prstGeom prst="rect">
            <a:avLst/>
          </a:prstGeom>
          <a:noFill/>
        </p:spPr>
      </p:pic>
      <p:pic>
        <p:nvPicPr>
          <p:cNvPr id="10242" name="Picture 2" descr="C:\Users\Guillaume\Desktop\imagePres\Ligne.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9552" y="332656"/>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741018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3688" y="723900"/>
            <a:ext cx="6572275" cy="1143000"/>
          </a:xfrm>
        </p:spPr>
        <p:txBody>
          <a:bodyPr/>
          <a:lstStyle/>
          <a:p>
            <a:r>
              <a:rPr lang="fr-FR" dirty="0" smtClean="0"/>
              <a:t>Granularité: déplacement</a:t>
            </a:r>
            <a:endParaRPr lang="fr-FR" dirty="0"/>
          </a:p>
        </p:txBody>
      </p:sp>
      <p:sp>
        <p:nvSpPr>
          <p:cNvPr id="3" name="Espace réservé du contenu 2"/>
          <p:cNvSpPr>
            <a:spLocks noGrp="1"/>
          </p:cNvSpPr>
          <p:nvPr>
            <p:ph idx="1"/>
          </p:nvPr>
        </p:nvSpPr>
        <p:spPr/>
        <p:txBody>
          <a:bodyPr/>
          <a:lstStyle/>
          <a:p>
            <a:r>
              <a:rPr lang="fr-FR" sz="2800" dirty="0" smtClean="0">
                <a:solidFill>
                  <a:srgbClr val="224080"/>
                </a:solidFill>
                <a:latin typeface="Charlotte Book"/>
              </a:rPr>
              <a:t>Déplacement (deux façons)</a:t>
            </a:r>
            <a:endParaRPr lang="fr-FR" sz="2800" dirty="0">
              <a:solidFill>
                <a:srgbClr val="224080"/>
              </a:solidFill>
              <a:latin typeface="Charlotte Book"/>
            </a:endParaRPr>
          </a:p>
          <a:p>
            <a:pPr lvl="1"/>
            <a:r>
              <a:rPr lang="fr-FR" sz="2400" dirty="0">
                <a:solidFill>
                  <a:srgbClr val="224080"/>
                </a:solidFill>
                <a:latin typeface="Charlotte Book"/>
              </a:rPr>
              <a:t>Déplacement de la caméra</a:t>
            </a:r>
          </a:p>
          <a:p>
            <a:pPr lvl="1"/>
            <a:r>
              <a:rPr lang="fr-FR" sz="2400" dirty="0">
                <a:solidFill>
                  <a:srgbClr val="224080"/>
                </a:solidFill>
                <a:latin typeface="Charlotte Book"/>
              </a:rPr>
              <a:t>Fixé à l'aide de menus</a:t>
            </a:r>
          </a:p>
          <a:p>
            <a:r>
              <a:rPr lang="fr-FR" sz="2800" dirty="0"/>
              <a:t>Application du principe de zoom sémantique</a:t>
            </a:r>
          </a:p>
          <a:p>
            <a:pPr lvl="1"/>
            <a:r>
              <a:rPr lang="fr-FR" sz="2400" dirty="0">
                <a:solidFill>
                  <a:srgbClr val="224080"/>
                </a:solidFill>
                <a:latin typeface="Charlotte Book"/>
              </a:rPr>
              <a:t>Mêmes éléments à tous les niveaux</a:t>
            </a:r>
          </a:p>
          <a:p>
            <a:pPr lvl="1"/>
            <a:r>
              <a:rPr lang="fr-FR" sz="2400" dirty="0">
                <a:solidFill>
                  <a:srgbClr val="224080"/>
                </a:solidFill>
                <a:latin typeface="Charlotte Book"/>
              </a:rPr>
              <a:t>Information plus détaillée dans les niveaux plus fins</a:t>
            </a:r>
          </a:p>
          <a:p>
            <a:pPr lvl="1"/>
            <a:r>
              <a:rPr lang="fr-FR" sz="2400" dirty="0" smtClean="0">
                <a:solidFill>
                  <a:srgbClr val="224080"/>
                </a:solidFill>
                <a:latin typeface="Charlotte Book"/>
              </a:rPr>
              <a:t>Champ </a:t>
            </a:r>
            <a:r>
              <a:rPr lang="fr-FR" sz="2400" dirty="0">
                <a:solidFill>
                  <a:srgbClr val="224080"/>
                </a:solidFill>
                <a:latin typeface="Charlotte Book"/>
              </a:rPr>
              <a:t>de vision </a:t>
            </a:r>
            <a:r>
              <a:rPr lang="fr-FR" sz="2400" dirty="0" smtClean="0">
                <a:solidFill>
                  <a:srgbClr val="224080"/>
                </a:solidFill>
                <a:latin typeface="Charlotte Book"/>
              </a:rPr>
              <a:t>plus étroit </a:t>
            </a:r>
            <a:r>
              <a:rPr lang="fr-FR" sz="2400" dirty="0">
                <a:solidFill>
                  <a:srgbClr val="224080"/>
                </a:solidFill>
                <a:latin typeface="Charlotte Book"/>
              </a:rPr>
              <a:t>pour les niveaux plus </a:t>
            </a:r>
            <a:r>
              <a:rPr lang="fr-FR" sz="2400" dirty="0" smtClean="0">
                <a:solidFill>
                  <a:srgbClr val="224080"/>
                </a:solidFill>
                <a:latin typeface="Charlotte Book"/>
              </a:rPr>
              <a:t>fins</a:t>
            </a:r>
            <a:endParaRPr lang="fr-FR" sz="2400" dirty="0">
              <a:solidFill>
                <a:srgbClr val="224080"/>
              </a:solidFill>
              <a:latin typeface="Charlotte Book"/>
            </a:endParaRPr>
          </a:p>
        </p:txBody>
      </p:sp>
      <p:pic>
        <p:nvPicPr>
          <p:cNvPr id="11266" name="Picture 2" descr="C:\Users\Guillaume\Desktop\imagePres\DeplaceGran.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552" y="332656"/>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346375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Principe de zoom sémantique</a:t>
            </a:r>
          </a:p>
        </p:txBody>
      </p:sp>
      <p:pic>
        <p:nvPicPr>
          <p:cNvPr id="4" name="Espace réservé du contenu 3" descr="CarteMontrealGros.bmp"/>
          <p:cNvPicPr>
            <a:picLocks noGrp="1" noChangeAspect="1"/>
          </p:cNvPicPr>
          <p:nvPr>
            <p:ph idx="1"/>
          </p:nvPr>
        </p:nvPicPr>
        <p:blipFill>
          <a:blip r:embed="rId3" cstate="print"/>
          <a:stretch>
            <a:fillRect/>
          </a:stretch>
        </p:blipFill>
        <p:spPr>
          <a:xfrm>
            <a:off x="2230411" y="1971675"/>
            <a:ext cx="4845104" cy="4154488"/>
          </a:xfrm>
        </p:spPr>
      </p:pic>
      <p:pic>
        <p:nvPicPr>
          <p:cNvPr id="5" name="Picture 2" descr="C:\Users\Guillaume\Desktop\imagePres\DeplaceGran.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9552" y="332656"/>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346011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Principe de zoom sémantique</a:t>
            </a:r>
          </a:p>
        </p:txBody>
      </p:sp>
      <p:pic>
        <p:nvPicPr>
          <p:cNvPr id="4" name="Espace réservé du contenu 3" descr="CarteMontrealPetit.bmp"/>
          <p:cNvPicPr>
            <a:picLocks noGrp="1" noChangeAspect="1"/>
          </p:cNvPicPr>
          <p:nvPr>
            <p:ph idx="1"/>
          </p:nvPr>
        </p:nvPicPr>
        <p:blipFill>
          <a:blip r:embed="rId3" cstate="print"/>
          <a:stretch>
            <a:fillRect/>
          </a:stretch>
        </p:blipFill>
        <p:spPr>
          <a:xfrm>
            <a:off x="2227713" y="1971675"/>
            <a:ext cx="4850500" cy="4154488"/>
          </a:xfrm>
        </p:spPr>
      </p:pic>
      <p:pic>
        <p:nvPicPr>
          <p:cNvPr id="5" name="Picture 2" descr="C:\Users\Guillaume\Desktop\imagePres\DeplaceGran.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9552" y="332656"/>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076380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2659" y="723900"/>
            <a:ext cx="6703303" cy="1143000"/>
          </a:xfrm>
        </p:spPr>
        <p:txBody>
          <a:bodyPr/>
          <a:lstStyle/>
          <a:p>
            <a:r>
              <a:rPr lang="fr-CA" dirty="0" smtClean="0"/>
              <a:t>Contextes et déplacements</a:t>
            </a:r>
            <a:endParaRPr lang="fr-CA" dirty="0"/>
          </a:p>
        </p:txBody>
      </p:sp>
      <p:sp>
        <p:nvSpPr>
          <p:cNvPr id="3" name="Espace réservé du contenu 2"/>
          <p:cNvSpPr>
            <a:spLocks noGrp="1"/>
          </p:cNvSpPr>
          <p:nvPr>
            <p:ph idx="1"/>
          </p:nvPr>
        </p:nvSpPr>
        <p:spPr/>
        <p:txBody>
          <a:bodyPr/>
          <a:lstStyle/>
          <a:p>
            <a:r>
              <a:rPr lang="fr-FR" dirty="0"/>
              <a:t>Les contextes </a:t>
            </a:r>
            <a:r>
              <a:rPr lang="fr-FR" dirty="0" smtClean="0"/>
              <a:t>changent </a:t>
            </a:r>
            <a:r>
              <a:rPr lang="fr-FR" dirty="0"/>
              <a:t>la série de métriques associées</a:t>
            </a:r>
          </a:p>
          <a:p>
            <a:r>
              <a:rPr lang="fr-FR" dirty="0"/>
              <a:t>Ils s'appliquent à tous les niveaux de granularité et à toutes les </a:t>
            </a:r>
            <a:r>
              <a:rPr lang="fr-FR" dirty="0" smtClean="0"/>
              <a:t>versions</a:t>
            </a:r>
          </a:p>
          <a:p>
            <a:r>
              <a:rPr lang="fr-FR" dirty="0" smtClean="0"/>
              <a:t>Les principes de cohérence temporelle et spatiale doivent être respectés</a:t>
            </a:r>
            <a:endParaRPr lang="fr-FR" dirty="0"/>
          </a:p>
        </p:txBody>
      </p:sp>
      <p:pic>
        <p:nvPicPr>
          <p:cNvPr id="12290" name="Picture 2" descr="C:\Users\Guillaume\Desktop\imagePres\DeplacementContexte.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552" y="332656"/>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fr-CA" smtClean="0"/>
              <a:t>Mise en situation</a:t>
            </a:r>
          </a:p>
        </p:txBody>
      </p:sp>
      <p:sp>
        <p:nvSpPr>
          <p:cNvPr id="8195" name="Rectangle 3"/>
          <p:cNvSpPr>
            <a:spLocks noGrp="1" noChangeArrowheads="1"/>
          </p:cNvSpPr>
          <p:nvPr>
            <p:ph type="body" idx="1"/>
          </p:nvPr>
        </p:nvSpPr>
        <p:spPr/>
        <p:txBody>
          <a:bodyPr/>
          <a:lstStyle/>
          <a:p>
            <a:pPr>
              <a:lnSpc>
                <a:spcPct val="90000"/>
              </a:lnSpc>
            </a:pPr>
            <a:r>
              <a:rPr lang="fr-CA" sz="2000" dirty="0" smtClean="0"/>
              <a:t>Le logiciel grossit pendant ce temps</a:t>
            </a:r>
          </a:p>
          <a:p>
            <a:pPr>
              <a:lnSpc>
                <a:spcPct val="90000"/>
              </a:lnSpc>
            </a:pPr>
            <a:r>
              <a:rPr lang="fr-CA" sz="2000" dirty="0" smtClean="0"/>
              <a:t>Le nouveau programmeur passe beaucoup de temps à chercher les endroits pertinents à modifier dans le code</a:t>
            </a:r>
          </a:p>
          <a:p>
            <a:pPr lvl="1">
              <a:lnSpc>
                <a:spcPct val="90000"/>
              </a:lnSpc>
            </a:pPr>
            <a:r>
              <a:rPr lang="fr-CA" sz="1800" dirty="0" smtClean="0"/>
              <a:t>La documentation n’est plus à jour </a:t>
            </a:r>
          </a:p>
          <a:p>
            <a:pPr lvl="1">
              <a:lnSpc>
                <a:spcPct val="90000"/>
              </a:lnSpc>
            </a:pPr>
            <a:r>
              <a:rPr lang="fr-CA" sz="1800" dirty="0" smtClean="0"/>
              <a:t>Le programmeur doit trouver les responsables des différents modules pour les interroger</a:t>
            </a:r>
          </a:p>
          <a:p>
            <a:pPr>
              <a:lnSpc>
                <a:spcPct val="90000"/>
              </a:lnSpc>
            </a:pPr>
            <a:r>
              <a:rPr lang="fr-CA" sz="2000" dirty="0" smtClean="0"/>
              <a:t>Résultat : un long processus et une solution (nouveau code) imparfaite</a:t>
            </a:r>
          </a:p>
          <a:p>
            <a:pPr>
              <a:lnSpc>
                <a:spcPct val="90000"/>
              </a:lnSpc>
            </a:pPr>
            <a:r>
              <a:rPr lang="fr-CA" sz="2000" dirty="0" smtClean="0"/>
              <a:t>Problèmes?</a:t>
            </a:r>
          </a:p>
          <a:p>
            <a:pPr lvl="1">
              <a:lnSpc>
                <a:spcPct val="90000"/>
              </a:lnSpc>
            </a:pPr>
            <a:r>
              <a:rPr lang="fr-CA" sz="1800" dirty="0" smtClean="0"/>
              <a:t>Mauvaise compréhension du code des autres</a:t>
            </a:r>
          </a:p>
          <a:p>
            <a:pPr lvl="1">
              <a:lnSpc>
                <a:spcPct val="90000"/>
              </a:lnSpc>
            </a:pPr>
            <a:r>
              <a:rPr lang="fr-CA" sz="1800" dirty="0" smtClean="0"/>
              <a:t>Recherche des failles tard dans le processus</a:t>
            </a:r>
          </a:p>
          <a:p>
            <a:pPr lvl="1">
              <a:lnSpc>
                <a:spcPct val="90000"/>
              </a:lnSpc>
            </a:pPr>
            <a:r>
              <a:rPr lang="fr-CA" sz="1800" dirty="0" smtClean="0"/>
              <a:t>Difficultés lors du suivi des modifications</a:t>
            </a:r>
          </a:p>
          <a:p>
            <a:pPr lvl="1">
              <a:lnSpc>
                <a:spcPct val="90000"/>
              </a:lnSpc>
            </a:pPr>
            <a:r>
              <a:rPr lang="fr-CA" sz="1800" dirty="0" smtClean="0"/>
              <a:t>Manque d’accès efficace à l’information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fr-CA" sz="4000" smtClean="0"/>
              <a:t>Cohérence graphique</a:t>
            </a:r>
            <a:br>
              <a:rPr lang="fr-CA" sz="4000" smtClean="0"/>
            </a:br>
            <a:r>
              <a:rPr lang="fr-CA" sz="4000" smtClean="0"/>
              <a:t>(sans cohérence spatiale)</a:t>
            </a:r>
          </a:p>
        </p:txBody>
      </p:sp>
      <p:pic>
        <p:nvPicPr>
          <p:cNvPr id="30723" name="Picture 3"/>
          <p:cNvPicPr>
            <a:picLocks noGrp="1" noChangeAspect="1" noChangeArrowheads="1"/>
          </p:cNvPicPr>
          <p:nvPr>
            <p:ph idx="1"/>
          </p:nvPr>
        </p:nvPicPr>
        <p:blipFill>
          <a:blip r:embed="rId3" cstate="print"/>
          <a:srcRect/>
          <a:stretch>
            <a:fillRect/>
          </a:stretch>
        </p:blipFill>
        <p:spPr>
          <a:xfrm>
            <a:off x="971550" y="2060575"/>
            <a:ext cx="7366000" cy="2760663"/>
          </a:xfrm>
          <a:noFill/>
        </p:spPr>
      </p:pic>
      <p:sp>
        <p:nvSpPr>
          <p:cNvPr id="30724" name="Text Box 4"/>
          <p:cNvSpPr txBox="1">
            <a:spLocks noChangeArrowheads="1"/>
          </p:cNvSpPr>
          <p:nvPr/>
        </p:nvSpPr>
        <p:spPr bwMode="auto">
          <a:xfrm>
            <a:off x="1116013" y="5127625"/>
            <a:ext cx="7416800" cy="409575"/>
          </a:xfrm>
          <a:prstGeom prst="rect">
            <a:avLst/>
          </a:prstGeom>
          <a:noFill/>
          <a:ln w="9525">
            <a:noFill/>
            <a:miter lim="800000"/>
            <a:headEnd/>
            <a:tailEnd/>
          </a:ln>
        </p:spPr>
        <p:txBody>
          <a:bodyPr>
            <a:spAutoFit/>
          </a:bodyPr>
          <a:lstStyle/>
          <a:p>
            <a:r>
              <a:rPr lang="fr-CA" sz="2000" dirty="0" err="1">
                <a:solidFill>
                  <a:schemeClr val="tx1"/>
                </a:solidFill>
              </a:rPr>
              <a:t>Rensink</a:t>
            </a:r>
            <a:r>
              <a:rPr lang="fr-CA" sz="2000" dirty="0">
                <a:solidFill>
                  <a:schemeClr val="tx1"/>
                </a:solidFill>
              </a:rPr>
              <a:t> </a:t>
            </a:r>
            <a:r>
              <a:rPr lang="fr-CA" sz="2000" i="1" dirty="0">
                <a:solidFill>
                  <a:schemeClr val="tx1"/>
                </a:solidFill>
              </a:rPr>
              <a:t>et al. </a:t>
            </a:r>
            <a:r>
              <a:rPr lang="fr-CA" sz="2000" dirty="0">
                <a:solidFill>
                  <a:schemeClr val="tx1"/>
                </a:solidFill>
              </a:rPr>
              <a:t>1997</a:t>
            </a:r>
          </a:p>
        </p:txBody>
      </p:sp>
      <p:pic>
        <p:nvPicPr>
          <p:cNvPr id="5" name="Picture 2" descr="C:\Users\Guillaume\Desktop\imagePres\DeplacementContexte.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9552" y="332656"/>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969963" y="476250"/>
            <a:ext cx="7366000" cy="1143000"/>
          </a:xfrm>
        </p:spPr>
        <p:txBody>
          <a:bodyPr/>
          <a:lstStyle/>
          <a:p>
            <a:pPr eaLnBrk="1" hangingPunct="1"/>
            <a:r>
              <a:rPr lang="fr-CA" smtClean="0"/>
              <a:t>Cohérence graphique</a:t>
            </a:r>
            <a:br>
              <a:rPr lang="fr-CA" smtClean="0"/>
            </a:br>
            <a:r>
              <a:rPr lang="fr-CA" sz="3200" smtClean="0"/>
              <a:t>(cohérence spatiale et temporelle)</a:t>
            </a:r>
          </a:p>
        </p:txBody>
      </p:sp>
      <p:pic>
        <p:nvPicPr>
          <p:cNvPr id="31747" name="Picture 4" descr="maison1"/>
          <p:cNvPicPr>
            <a:picLocks noGrp="1" noChangeAspect="1" noChangeArrowheads="1"/>
          </p:cNvPicPr>
          <p:nvPr>
            <p:ph idx="1"/>
          </p:nvPr>
        </p:nvPicPr>
        <p:blipFill>
          <a:blip r:embed="rId3" cstate="print"/>
          <a:srcRect/>
          <a:stretch>
            <a:fillRect/>
          </a:stretch>
        </p:blipFill>
        <p:spPr>
          <a:xfrm>
            <a:off x="2484438" y="1700213"/>
            <a:ext cx="4391025" cy="3314700"/>
          </a:xfrm>
          <a:noFill/>
        </p:spPr>
      </p:pic>
      <p:pic>
        <p:nvPicPr>
          <p:cNvPr id="81925" name="Picture 5" descr="maison2"/>
          <p:cNvPicPr>
            <a:picLocks noChangeAspect="1" noChangeArrowheads="1"/>
          </p:cNvPicPr>
          <p:nvPr/>
        </p:nvPicPr>
        <p:blipFill>
          <a:blip r:embed="rId4" cstate="print"/>
          <a:srcRect/>
          <a:stretch>
            <a:fillRect/>
          </a:stretch>
        </p:blipFill>
        <p:spPr bwMode="auto">
          <a:xfrm>
            <a:off x="2474913" y="1690688"/>
            <a:ext cx="4381500" cy="3324225"/>
          </a:xfrm>
          <a:prstGeom prst="rect">
            <a:avLst/>
          </a:prstGeom>
          <a:noFill/>
          <a:ln w="9525">
            <a:noFill/>
            <a:miter lim="800000"/>
            <a:headEnd/>
            <a:tailEnd/>
          </a:ln>
        </p:spPr>
      </p:pic>
      <p:pic>
        <p:nvPicPr>
          <p:cNvPr id="5" name="Picture 2" descr="C:\Users\Guillaume\Desktop\imagePres\DeplacementContexte.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39552" y="332656"/>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Contextes</a:t>
            </a:r>
          </a:p>
        </p:txBody>
      </p:sp>
      <p:pic>
        <p:nvPicPr>
          <p:cNvPr id="4" name="Espace réservé du contenu 3" descr="HorizontalQual.bmp"/>
          <p:cNvPicPr>
            <a:picLocks noGrp="1" noChangeAspect="1"/>
          </p:cNvPicPr>
          <p:nvPr>
            <p:ph idx="1"/>
          </p:nvPr>
        </p:nvPicPr>
        <p:blipFill>
          <a:blip r:embed="rId3" cstate="print"/>
          <a:stretch>
            <a:fillRect/>
          </a:stretch>
        </p:blipFill>
        <p:spPr>
          <a:xfrm>
            <a:off x="1802791" y="1971675"/>
            <a:ext cx="5700344" cy="4154488"/>
          </a:xfrm>
        </p:spPr>
      </p:pic>
      <p:pic>
        <p:nvPicPr>
          <p:cNvPr id="5" name="Picture 2" descr="C:\Users\Guillaume\Desktop\imagePres\DeplacementContexte.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9552" y="332656"/>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41445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Contextes</a:t>
            </a:r>
          </a:p>
        </p:txBody>
      </p:sp>
      <p:pic>
        <p:nvPicPr>
          <p:cNvPr id="4" name="Espace réservé du contenu 3" descr="HorizontalControl.bmp"/>
          <p:cNvPicPr>
            <a:picLocks noGrp="1" noChangeAspect="1"/>
          </p:cNvPicPr>
          <p:nvPr>
            <p:ph idx="1"/>
          </p:nvPr>
        </p:nvPicPr>
        <p:blipFill>
          <a:blip r:embed="rId3" cstate="print"/>
          <a:stretch>
            <a:fillRect/>
          </a:stretch>
        </p:blipFill>
        <p:spPr>
          <a:xfrm>
            <a:off x="1815668" y="1971675"/>
            <a:ext cx="5674590" cy="4154488"/>
          </a:xfrm>
        </p:spPr>
      </p:pic>
      <p:pic>
        <p:nvPicPr>
          <p:cNvPr id="5" name="Picture 2" descr="C:\Users\Guillaume\Desktop\imagePres\DeplacementContexte.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9552" y="332656"/>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126070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Contextes</a:t>
            </a:r>
          </a:p>
        </p:txBody>
      </p:sp>
      <p:pic>
        <p:nvPicPr>
          <p:cNvPr id="4" name="Espace réservé du contenu 3" descr="HorizontalBug.bmp"/>
          <p:cNvPicPr>
            <a:picLocks noGrp="1" noChangeAspect="1"/>
          </p:cNvPicPr>
          <p:nvPr>
            <p:ph idx="1"/>
          </p:nvPr>
        </p:nvPicPr>
        <p:blipFill>
          <a:blip r:embed="rId3" cstate="print"/>
          <a:stretch>
            <a:fillRect/>
          </a:stretch>
        </p:blipFill>
        <p:spPr>
          <a:xfrm>
            <a:off x="1808417" y="1971675"/>
            <a:ext cx="5689091" cy="4154488"/>
          </a:xfrm>
        </p:spPr>
      </p:pic>
      <p:pic>
        <p:nvPicPr>
          <p:cNvPr id="5" name="Picture 2" descr="C:\Users\Guillaume\Desktop\imagePres\DeplacementContexte.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9552" y="332656"/>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321812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Exemple de métriques</a:t>
            </a:r>
            <a:endParaRPr lang="fr-CA" dirty="0"/>
          </a:p>
        </p:txBody>
      </p:sp>
      <p:graphicFrame>
        <p:nvGraphicFramePr>
          <p:cNvPr id="6" name="Espace réservé du contenu 5"/>
          <p:cNvGraphicFramePr>
            <a:graphicFrameLocks noGrp="1"/>
          </p:cNvGraphicFramePr>
          <p:nvPr>
            <p:ph idx="1"/>
            <p:extLst>
              <p:ext uri="{D42A27DB-BD31-4B8C-83A1-F6EECF244321}">
                <p14:modId xmlns="" xmlns:p14="http://schemas.microsoft.com/office/powerpoint/2010/main" val="3581794606"/>
              </p:ext>
            </p:extLst>
          </p:nvPr>
        </p:nvGraphicFramePr>
        <p:xfrm>
          <a:off x="683569" y="1700813"/>
          <a:ext cx="7920878" cy="4248468"/>
        </p:xfrm>
        <a:graphic>
          <a:graphicData uri="http://schemas.openxmlformats.org/drawingml/2006/table">
            <a:tbl>
              <a:tblPr/>
              <a:tblGrid>
                <a:gridCol w="1533074"/>
                <a:gridCol w="2869599"/>
                <a:gridCol w="1690311"/>
                <a:gridCol w="1827894"/>
              </a:tblGrid>
              <a:tr h="303462">
                <a:tc>
                  <a:txBody>
                    <a:bodyPr/>
                    <a:lstStyle/>
                    <a:p>
                      <a:pPr algn="l" fontAlgn="b"/>
                      <a:r>
                        <a:rPr lang="fr-CA" sz="1800" b="1" i="0" u="none" strike="noStrike" dirty="0" err="1">
                          <a:solidFill>
                            <a:srgbClr val="000000"/>
                          </a:solidFill>
                          <a:latin typeface="Calibri"/>
                        </a:rPr>
                        <a:t>Prop</a:t>
                      </a:r>
                      <a:r>
                        <a:rPr lang="fr-CA" sz="1800" b="1" i="0" u="none" strike="noStrike" dirty="0">
                          <a:solidFill>
                            <a:srgbClr val="000000"/>
                          </a:solidFill>
                          <a:latin typeface="Calibri"/>
                        </a:rPr>
                        <a:t> Graphique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800" b="1" i="0" u="none" strike="noStrike" dirty="0">
                          <a:solidFill>
                            <a:srgbClr val="000000"/>
                          </a:solidFill>
                          <a:latin typeface="Calibri"/>
                        </a:rPr>
                        <a:t>Qualité</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800" b="1" i="0" u="none" strike="noStrike" dirty="0">
                          <a:solidFill>
                            <a:srgbClr val="000000"/>
                          </a:solidFill>
                          <a:latin typeface="Calibri"/>
                        </a:rPr>
                        <a:t>SVN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800" b="1" i="0" u="none" strike="noStrike" smtClean="0">
                          <a:solidFill>
                            <a:srgbClr val="000000"/>
                          </a:solidFill>
                          <a:latin typeface="Calibri"/>
                        </a:rPr>
                        <a:t>Bogue</a:t>
                      </a:r>
                      <a:endParaRPr lang="fr-CA"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r h="303462">
                <a:tc>
                  <a:txBody>
                    <a:bodyPr/>
                    <a:lstStyle/>
                    <a:p>
                      <a:pPr algn="l" fontAlgn="b"/>
                      <a:r>
                        <a:rPr lang="fr-CA" sz="1800" b="0" i="0" u="none" strike="noStrike">
                          <a:solidFill>
                            <a:srgbClr val="000000"/>
                          </a:solidFill>
                          <a:latin typeface="Calibri"/>
                        </a:rPr>
                        <a:t>Paquetage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8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8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l" fontAlgn="b"/>
                      <a:r>
                        <a:rPr lang="fr-CA" sz="18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303462">
                <a:tc>
                  <a:txBody>
                    <a:bodyPr/>
                    <a:lstStyle/>
                    <a:p>
                      <a:pPr algn="l" fontAlgn="b"/>
                      <a:r>
                        <a:rPr lang="fr-CA" sz="1800" b="0" i="0" u="none" strike="noStrike" dirty="0">
                          <a:solidFill>
                            <a:srgbClr val="000000"/>
                          </a:solidFill>
                          <a:latin typeface="Calibri"/>
                        </a:rPr>
                        <a:t>Couleur</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a:solidFill>
                            <a:srgbClr val="000000"/>
                          </a:solidFill>
                          <a:latin typeface="Calibri"/>
                        </a:rPr>
                        <a:t>Couplage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a:solidFill>
                            <a:srgbClr val="000000"/>
                          </a:solidFill>
                          <a:latin typeface="Calibri"/>
                        </a:rPr>
                        <a:t>Auteur, Date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a:solidFill>
                            <a:srgbClr val="000000"/>
                          </a:solidFill>
                          <a:latin typeface="Calibri"/>
                        </a:rPr>
                        <a:t>Programmeur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03462">
                <a:tc>
                  <a:txBody>
                    <a:bodyPr/>
                    <a:lstStyle/>
                    <a:p>
                      <a:pPr algn="l" fontAlgn="b"/>
                      <a:r>
                        <a:rPr lang="fr-CA" sz="1800" b="0" i="0" u="none" strike="noStrike">
                          <a:solidFill>
                            <a:srgbClr val="000000"/>
                          </a:solidFill>
                          <a:latin typeface="Calibri"/>
                        </a:rPr>
                        <a:t>Hauteur</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a:solidFill>
                            <a:srgbClr val="000000"/>
                          </a:solidFill>
                          <a:latin typeface="Calibri"/>
                        </a:rPr>
                        <a:t>Complexité</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dirty="0">
                          <a:solidFill>
                            <a:srgbClr val="000000"/>
                          </a:solidFill>
                          <a:latin typeface="Calibri"/>
                        </a:rPr>
                        <a:t>Nb </a:t>
                      </a:r>
                      <a:r>
                        <a:rPr lang="fr-CA" sz="1800" b="0" i="0" u="none" strike="noStrike" dirty="0" err="1" smtClean="0">
                          <a:solidFill>
                            <a:srgbClr val="000000"/>
                          </a:solidFill>
                          <a:latin typeface="Calibri"/>
                        </a:rPr>
                        <a:t>Commits</a:t>
                      </a:r>
                      <a:endParaRPr lang="fr-CA" sz="18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a:solidFill>
                            <a:srgbClr val="000000"/>
                          </a:solidFill>
                          <a:latin typeface="Calibri"/>
                        </a:rPr>
                        <a:t>Nb Bogues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03462">
                <a:tc>
                  <a:txBody>
                    <a:bodyPr/>
                    <a:lstStyle/>
                    <a:p>
                      <a:pPr algn="l" fontAlgn="b"/>
                      <a:r>
                        <a:rPr lang="fr-CA" sz="1800" b="0" i="0" u="none" strike="noStrike">
                          <a:solidFill>
                            <a:srgbClr val="000000"/>
                          </a:solidFill>
                          <a:latin typeface="Calibri"/>
                        </a:rPr>
                        <a:t>Classe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8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8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l" fontAlgn="b"/>
                      <a:r>
                        <a:rPr lang="fr-CA" sz="18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303462">
                <a:tc>
                  <a:txBody>
                    <a:bodyPr/>
                    <a:lstStyle/>
                    <a:p>
                      <a:pPr algn="l" fontAlgn="b"/>
                      <a:r>
                        <a:rPr lang="fr-CA" sz="1800" b="0" i="0" u="none" strike="noStrike">
                          <a:solidFill>
                            <a:srgbClr val="000000"/>
                          </a:solidFill>
                          <a:latin typeface="Calibri"/>
                        </a:rPr>
                        <a:t>Couleur</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a:solidFill>
                            <a:srgbClr val="000000"/>
                          </a:solidFill>
                          <a:latin typeface="Calibri"/>
                        </a:rPr>
                        <a:t>Couplage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a:solidFill>
                            <a:srgbClr val="000000"/>
                          </a:solidFill>
                          <a:latin typeface="Calibri"/>
                        </a:rPr>
                        <a:t>Auteur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a:solidFill>
                            <a:srgbClr val="000000"/>
                          </a:solidFill>
                          <a:latin typeface="Calibri"/>
                        </a:rPr>
                        <a:t>Programmeur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03462">
                <a:tc>
                  <a:txBody>
                    <a:bodyPr/>
                    <a:lstStyle/>
                    <a:p>
                      <a:pPr algn="l" fontAlgn="b"/>
                      <a:r>
                        <a:rPr lang="fr-CA" sz="1800" b="0" i="0" u="none" strike="noStrike">
                          <a:solidFill>
                            <a:srgbClr val="000000"/>
                          </a:solidFill>
                          <a:latin typeface="Calibri"/>
                        </a:rPr>
                        <a:t>Hauteur</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dirty="0">
                          <a:solidFill>
                            <a:srgbClr val="000000"/>
                          </a:solidFill>
                          <a:latin typeface="Calibri"/>
                        </a:rPr>
                        <a:t>Complexité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dirty="0">
                          <a:solidFill>
                            <a:srgbClr val="000000"/>
                          </a:solidFill>
                          <a:latin typeface="Calibri"/>
                        </a:rPr>
                        <a:t>Nb </a:t>
                      </a:r>
                      <a:r>
                        <a:rPr lang="fr-CA" sz="1800" b="0" i="0" u="none" strike="noStrike" dirty="0" err="1" smtClean="0">
                          <a:solidFill>
                            <a:srgbClr val="000000"/>
                          </a:solidFill>
                          <a:latin typeface="Calibri"/>
                        </a:rPr>
                        <a:t>Commits</a:t>
                      </a:r>
                      <a:endParaRPr lang="fr-CA" sz="18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a:solidFill>
                            <a:srgbClr val="000000"/>
                          </a:solidFill>
                          <a:latin typeface="Calibri"/>
                        </a:rPr>
                        <a:t>Nb Bogues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03462">
                <a:tc>
                  <a:txBody>
                    <a:bodyPr/>
                    <a:lstStyle/>
                    <a:p>
                      <a:pPr algn="l" fontAlgn="b"/>
                      <a:r>
                        <a:rPr lang="fr-CA" sz="1800" b="0" i="0" u="none" strike="noStrike">
                          <a:solidFill>
                            <a:srgbClr val="000000"/>
                          </a:solidFill>
                          <a:latin typeface="Calibri"/>
                        </a:rPr>
                        <a:t>Rotation</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dirty="0">
                          <a:solidFill>
                            <a:srgbClr val="000000"/>
                          </a:solidFill>
                          <a:latin typeface="Calibri"/>
                        </a:rPr>
                        <a:t>Cohésion, </a:t>
                      </a:r>
                      <a:r>
                        <a:rPr lang="fr-CA" sz="1800" b="0" i="0" u="none" strike="noStrike" dirty="0" smtClean="0">
                          <a:solidFill>
                            <a:srgbClr val="000000"/>
                          </a:solidFill>
                          <a:latin typeface="Calibri"/>
                        </a:rPr>
                        <a:t>Héritage </a:t>
                      </a:r>
                      <a:endParaRPr lang="fr-CA" sz="18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a:solidFill>
                            <a:srgbClr val="000000"/>
                          </a:solidFill>
                          <a:latin typeface="Calibri"/>
                        </a:rPr>
                        <a:t>Nb Auteurs, Date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a:solidFill>
                            <a:srgbClr val="000000"/>
                          </a:solidFill>
                          <a:latin typeface="Calibri"/>
                        </a:rPr>
                        <a:t>Nb Bogues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03462">
                <a:tc>
                  <a:txBody>
                    <a:bodyPr/>
                    <a:lstStyle/>
                    <a:p>
                      <a:pPr algn="l" fontAlgn="b"/>
                      <a:r>
                        <a:rPr lang="fr-CA" sz="1800" b="0" i="0" u="none" strike="noStrike">
                          <a:solidFill>
                            <a:srgbClr val="000000"/>
                          </a:solidFill>
                          <a:latin typeface="Calibri"/>
                        </a:rPr>
                        <a:t>Méthode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8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8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l" fontAlgn="b"/>
                      <a:r>
                        <a:rPr lang="fr-CA" sz="18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303462">
                <a:tc>
                  <a:txBody>
                    <a:bodyPr/>
                    <a:lstStyle/>
                    <a:p>
                      <a:pPr algn="l" fontAlgn="b"/>
                      <a:r>
                        <a:rPr lang="fr-CA" sz="1800" b="0" i="0" u="none" strike="noStrike">
                          <a:solidFill>
                            <a:srgbClr val="000000"/>
                          </a:solidFill>
                          <a:latin typeface="Calibri"/>
                        </a:rPr>
                        <a:t>Couleur</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a:solidFill>
                            <a:srgbClr val="000000"/>
                          </a:solidFill>
                          <a:latin typeface="Calibri"/>
                        </a:rPr>
                        <a:t>Couplage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a:solidFill>
                            <a:srgbClr val="000000"/>
                          </a:solidFill>
                          <a:latin typeface="Calibri"/>
                        </a:rPr>
                        <a:t>Auteur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a:solidFill>
                            <a:srgbClr val="000000"/>
                          </a:solidFill>
                          <a:latin typeface="Calibri"/>
                        </a:rPr>
                        <a:t>Programmeur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03462">
                <a:tc>
                  <a:txBody>
                    <a:bodyPr/>
                    <a:lstStyle/>
                    <a:p>
                      <a:pPr algn="l" fontAlgn="b"/>
                      <a:r>
                        <a:rPr lang="fr-CA" sz="1800" b="0" i="0" u="none" strike="noStrike">
                          <a:solidFill>
                            <a:srgbClr val="000000"/>
                          </a:solidFill>
                          <a:latin typeface="Calibri"/>
                        </a:rPr>
                        <a:t>Hauteur</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a:solidFill>
                            <a:srgbClr val="000000"/>
                          </a:solidFill>
                          <a:latin typeface="Calibri"/>
                        </a:rPr>
                        <a:t>Complexité</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dirty="0">
                          <a:solidFill>
                            <a:srgbClr val="000000"/>
                          </a:solidFill>
                          <a:latin typeface="Calibri"/>
                        </a:rPr>
                        <a:t>Nb </a:t>
                      </a:r>
                      <a:r>
                        <a:rPr lang="fr-CA" sz="1800" b="0" i="0" u="none" strike="noStrike" dirty="0" err="1" smtClean="0">
                          <a:solidFill>
                            <a:srgbClr val="000000"/>
                          </a:solidFill>
                          <a:latin typeface="Calibri"/>
                        </a:rPr>
                        <a:t>Commits</a:t>
                      </a:r>
                      <a:endParaRPr lang="fr-CA" sz="18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a:solidFill>
                            <a:srgbClr val="000000"/>
                          </a:solidFill>
                          <a:latin typeface="Calibri"/>
                        </a:rPr>
                        <a:t>Nb Bogues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03462">
                <a:tc>
                  <a:txBody>
                    <a:bodyPr/>
                    <a:lstStyle/>
                    <a:p>
                      <a:pPr algn="l" fontAlgn="b"/>
                      <a:r>
                        <a:rPr lang="fr-CA" sz="1800" b="0" i="0" u="none" strike="noStrike">
                          <a:solidFill>
                            <a:srgbClr val="000000"/>
                          </a:solidFill>
                          <a:latin typeface="Calibri"/>
                        </a:rPr>
                        <a:t>Rotation</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dirty="0">
                          <a:solidFill>
                            <a:srgbClr val="000000"/>
                          </a:solidFill>
                          <a:latin typeface="Calibri"/>
                        </a:rPr>
                        <a:t>Cohésion, </a:t>
                      </a:r>
                      <a:r>
                        <a:rPr lang="fr-CA" sz="1800" b="0" i="0" u="none" strike="noStrike" dirty="0" smtClean="0">
                          <a:solidFill>
                            <a:srgbClr val="000000"/>
                          </a:solidFill>
                          <a:latin typeface="Calibri"/>
                        </a:rPr>
                        <a:t>Héritage </a:t>
                      </a:r>
                      <a:endParaRPr lang="fr-CA" sz="18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a:solidFill>
                            <a:srgbClr val="000000"/>
                          </a:solidFill>
                          <a:latin typeface="Calibri"/>
                        </a:rPr>
                        <a:t>Date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a:solidFill>
                            <a:srgbClr val="000000"/>
                          </a:solidFill>
                          <a:latin typeface="Calibri"/>
                        </a:rPr>
                        <a:t>Nb Bogues ouverts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303462">
                <a:tc>
                  <a:txBody>
                    <a:bodyPr/>
                    <a:lstStyle/>
                    <a:p>
                      <a:pPr algn="l" fontAlgn="b"/>
                      <a:r>
                        <a:rPr lang="fr-CA" sz="1800" b="0" i="0" u="none" strike="noStrike">
                          <a:solidFill>
                            <a:srgbClr val="000000"/>
                          </a:solidFill>
                          <a:latin typeface="Calibri"/>
                        </a:rPr>
                        <a:t>Ligne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8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8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l" fontAlgn="b"/>
                      <a:r>
                        <a:rPr lang="fr-CA" sz="18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303462">
                <a:tc>
                  <a:txBody>
                    <a:bodyPr/>
                    <a:lstStyle/>
                    <a:p>
                      <a:pPr algn="l" fontAlgn="b"/>
                      <a:r>
                        <a:rPr lang="fr-CA" sz="1800" b="0" i="0" u="none" strike="noStrike">
                          <a:solidFill>
                            <a:srgbClr val="000000"/>
                          </a:solidFill>
                          <a:latin typeface="Calibri"/>
                        </a:rPr>
                        <a:t>Couleur</a:t>
                      </a:r>
                    </a:p>
                  </a:txBody>
                  <a:tcPr marL="25717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dirty="0">
                          <a:solidFill>
                            <a:srgbClr val="000000"/>
                          </a:solidFill>
                          <a:latin typeface="Calibri"/>
                        </a:rPr>
                        <a:t>Profondeur, </a:t>
                      </a:r>
                      <a:r>
                        <a:rPr lang="fr-CA" sz="1800" b="0" i="0" u="none" strike="noStrike" dirty="0" smtClean="0">
                          <a:solidFill>
                            <a:srgbClr val="000000"/>
                          </a:solidFill>
                          <a:latin typeface="Calibri"/>
                        </a:rPr>
                        <a:t>Type</a:t>
                      </a:r>
                      <a:r>
                        <a:rPr lang="fr-CA" sz="1800" b="0" i="0" u="none" strike="noStrike" dirty="0">
                          <a:solidFill>
                            <a:srgbClr val="000000"/>
                          </a:solidFill>
                          <a:latin typeface="Calibri"/>
                        </a:rPr>
                        <a:t>, </a:t>
                      </a:r>
                      <a:r>
                        <a:rPr lang="fr-CA" sz="1800" b="0" i="0" u="none" strike="noStrike" dirty="0" smtClean="0">
                          <a:solidFill>
                            <a:srgbClr val="000000"/>
                          </a:solidFill>
                          <a:latin typeface="Calibri"/>
                        </a:rPr>
                        <a:t>Destination</a:t>
                      </a:r>
                      <a:endParaRPr lang="fr-CA" sz="18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a:solidFill>
                            <a:srgbClr val="000000"/>
                          </a:solidFill>
                          <a:latin typeface="Calibri"/>
                        </a:rPr>
                        <a:t>Auteur, Date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8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Versions</a:t>
            </a:r>
            <a:endParaRPr lang="fr-CA" dirty="0"/>
          </a:p>
        </p:txBody>
      </p:sp>
      <p:sp>
        <p:nvSpPr>
          <p:cNvPr id="3" name="Espace réservé du contenu 2"/>
          <p:cNvSpPr>
            <a:spLocks noGrp="1"/>
          </p:cNvSpPr>
          <p:nvPr>
            <p:ph idx="1"/>
          </p:nvPr>
        </p:nvSpPr>
        <p:spPr/>
        <p:txBody>
          <a:bodyPr/>
          <a:lstStyle/>
          <a:p>
            <a:r>
              <a:rPr lang="fr-CA" sz="2400" dirty="0" smtClean="0"/>
              <a:t>Principe de l’animation</a:t>
            </a:r>
          </a:p>
          <a:p>
            <a:pPr lvl="1"/>
            <a:r>
              <a:rPr lang="fr-CA" sz="2000" dirty="0" smtClean="0"/>
              <a:t>Une image pour chaque version</a:t>
            </a:r>
          </a:p>
          <a:p>
            <a:pPr lvl="1"/>
            <a:r>
              <a:rPr lang="fr-CA" sz="2000" dirty="0" smtClean="0"/>
              <a:t>Navigation entre les images</a:t>
            </a:r>
          </a:p>
          <a:p>
            <a:pPr lvl="1"/>
            <a:r>
              <a:rPr lang="fr-CA" sz="2000" dirty="0" smtClean="0"/>
              <a:t>Présentée comme la version courante</a:t>
            </a:r>
          </a:p>
          <a:p>
            <a:r>
              <a:rPr lang="fr-CA" sz="2400" dirty="0" smtClean="0"/>
              <a:t>Principe de cohérence temporelle et spatiale utilisé</a:t>
            </a:r>
          </a:p>
          <a:p>
            <a:pPr lvl="1"/>
            <a:r>
              <a:rPr lang="fr-CA" sz="2000" dirty="0" smtClean="0"/>
              <a:t>Le logiciel est cohérent de par sa nature</a:t>
            </a:r>
          </a:p>
          <a:p>
            <a:pPr lvl="1"/>
            <a:r>
              <a:rPr lang="fr-CA" sz="2000" dirty="0" smtClean="0"/>
              <a:t>Les modifications sont petites et faites graduellement</a:t>
            </a:r>
            <a:endParaRPr lang="fr-CA" sz="2400" dirty="0" smtClean="0"/>
          </a:p>
          <a:p>
            <a:endParaRPr lang="fr-CA" dirty="0" smtClean="0"/>
          </a:p>
          <a:p>
            <a:endParaRPr lang="fr-CA" dirty="0" smtClean="0"/>
          </a:p>
          <a:p>
            <a:endParaRPr lang="fr-CA" dirty="0" smtClean="0"/>
          </a:p>
          <a:p>
            <a:endParaRPr lang="en-US" dirty="0" smtClean="0"/>
          </a:p>
        </p:txBody>
      </p:sp>
      <p:pic>
        <p:nvPicPr>
          <p:cNvPr id="13314" name="Picture 2" descr="C:\Users\Guillaume\Desktop\imagePres\Évolution.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2374" y="404664"/>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Versions</a:t>
            </a:r>
            <a:endParaRPr lang="fr-CA" dirty="0"/>
          </a:p>
        </p:txBody>
      </p:sp>
      <p:pic>
        <p:nvPicPr>
          <p:cNvPr id="4" name="Imag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771800" y="1769830"/>
            <a:ext cx="4280510" cy="3945170"/>
          </a:xfrm>
          <a:prstGeom prst="rect">
            <a:avLst/>
          </a:prstGeom>
        </p:spPr>
      </p:pic>
      <p:pic>
        <p:nvPicPr>
          <p:cNvPr id="6" name="Picture 2" descr="C:\Users\Guillaume\Desktop\imagePres\Évolution.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2374" y="404664"/>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901662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Versions</a:t>
            </a:r>
            <a:endParaRPr lang="fr-CA" dirty="0"/>
          </a:p>
        </p:txBody>
      </p:sp>
      <p:pic>
        <p:nvPicPr>
          <p:cNvPr id="4" name="Imag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771999" y="1771200"/>
            <a:ext cx="4280976" cy="3945600"/>
          </a:xfrm>
          <a:prstGeom prst="rect">
            <a:avLst/>
          </a:prstGeom>
        </p:spPr>
      </p:pic>
      <p:pic>
        <p:nvPicPr>
          <p:cNvPr id="5" name="Picture 2" descr="C:\Users\Guillaume\Desktop\imagePres\Évolution.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2374" y="404664"/>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465463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Versions</a:t>
            </a:r>
            <a:endParaRPr lang="fr-CA" dirty="0"/>
          </a:p>
        </p:txBody>
      </p:sp>
      <p:pic>
        <p:nvPicPr>
          <p:cNvPr id="4" name="Imag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771999" y="1771200"/>
            <a:ext cx="4280976" cy="3945600"/>
          </a:xfrm>
          <a:prstGeom prst="rect">
            <a:avLst/>
          </a:prstGeom>
        </p:spPr>
      </p:pic>
      <p:pic>
        <p:nvPicPr>
          <p:cNvPr id="5" name="Picture 2" descr="C:\Users\Guillaume\Desktop\imagePres\Évolution.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2374" y="404664"/>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42765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fr-CA" smtClean="0"/>
              <a:t>Contexte</a:t>
            </a:r>
          </a:p>
        </p:txBody>
      </p:sp>
      <p:pic>
        <p:nvPicPr>
          <p:cNvPr id="10244" name="Picture 4" descr="Eclipse"/>
          <p:cNvPicPr>
            <a:picLocks noChangeAspect="1" noChangeArrowheads="1"/>
          </p:cNvPicPr>
          <p:nvPr/>
        </p:nvPicPr>
        <p:blipFill>
          <a:blip r:embed="rId3" cstate="print"/>
          <a:srcRect/>
          <a:stretch>
            <a:fillRect/>
          </a:stretch>
        </p:blipFill>
        <p:spPr bwMode="auto">
          <a:xfrm>
            <a:off x="1547664" y="1628800"/>
            <a:ext cx="5688013" cy="4435475"/>
          </a:xfrm>
          <a:prstGeom prst="rect">
            <a:avLst/>
          </a:prstGeom>
          <a:noFill/>
          <a:ln w="9525">
            <a:noFill/>
            <a:miter lim="800000"/>
            <a:headEnd/>
            <a:tailEnd/>
          </a:ln>
        </p:spPr>
      </p:pic>
      <p:sp>
        <p:nvSpPr>
          <p:cNvPr id="10245" name="Text Box 5"/>
          <p:cNvSpPr txBox="1">
            <a:spLocks noChangeArrowheads="1"/>
          </p:cNvSpPr>
          <p:nvPr/>
        </p:nvSpPr>
        <p:spPr bwMode="auto">
          <a:xfrm>
            <a:off x="1692275" y="6165850"/>
            <a:ext cx="3816350" cy="409575"/>
          </a:xfrm>
          <a:prstGeom prst="rect">
            <a:avLst/>
          </a:prstGeom>
          <a:noFill/>
          <a:ln w="9525">
            <a:noFill/>
            <a:miter lim="800000"/>
            <a:headEnd/>
            <a:tailEnd/>
          </a:ln>
        </p:spPr>
        <p:txBody>
          <a:bodyPr>
            <a:spAutoFit/>
          </a:bodyPr>
          <a:lstStyle/>
          <a:p>
            <a:pPr>
              <a:spcBef>
                <a:spcPct val="50000"/>
              </a:spcBef>
            </a:pPr>
            <a:r>
              <a:rPr lang="fr-CA" sz="2000">
                <a:solidFill>
                  <a:schemeClr val="tx1"/>
                </a:solidFill>
              </a:rPr>
              <a:t>Eclipse : </a:t>
            </a:r>
            <a:r>
              <a:rPr lang="fr-CA" sz="1800">
                <a:solidFill>
                  <a:schemeClr val="tx1"/>
                </a:solidFill>
              </a:rPr>
              <a:t>http://www.eclipse.org/</a:t>
            </a:r>
          </a:p>
        </p:txBody>
      </p:sp>
      <p:sp>
        <p:nvSpPr>
          <p:cNvPr id="6" name="Espace réservé du contenu 5"/>
          <p:cNvSpPr>
            <a:spLocks noGrp="1"/>
          </p:cNvSpPr>
          <p:nvPr>
            <p:ph idx="1"/>
          </p:nvPr>
        </p:nvSpPr>
        <p:spPr/>
        <p:txBody>
          <a:bodyPr/>
          <a:lstStyle/>
          <a:p>
            <a:endParaRPr lang="fr-CA"/>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Versions</a:t>
            </a:r>
            <a:endParaRPr lang="fr-CA" dirty="0"/>
          </a:p>
        </p:txBody>
      </p:sp>
      <p:pic>
        <p:nvPicPr>
          <p:cNvPr id="4" name="Imag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771999" y="1771200"/>
            <a:ext cx="4280976" cy="3945600"/>
          </a:xfrm>
          <a:prstGeom prst="rect">
            <a:avLst/>
          </a:prstGeom>
        </p:spPr>
      </p:pic>
      <p:pic>
        <p:nvPicPr>
          <p:cNvPr id="5" name="Picture 2" descr="C:\Users\Guillaume\Desktop\imagePres\Évolution.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2374" y="404664"/>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75549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Versions</a:t>
            </a:r>
            <a:endParaRPr lang="fr-CA" dirty="0"/>
          </a:p>
        </p:txBody>
      </p:sp>
      <p:pic>
        <p:nvPicPr>
          <p:cNvPr id="4" name="Imag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771999" y="1771200"/>
            <a:ext cx="4280976" cy="3945600"/>
          </a:xfrm>
          <a:prstGeom prst="rect">
            <a:avLst/>
          </a:prstGeom>
        </p:spPr>
      </p:pic>
      <p:pic>
        <p:nvPicPr>
          <p:cNvPr id="5" name="Picture 2" descr="C:\Users\Guillaume\Desktop\imagePres\Évolution.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2374" y="404664"/>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450511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Intégration et calcul d’informations</a:t>
            </a:r>
            <a:endParaRPr lang="fr-CA" dirty="0"/>
          </a:p>
        </p:txBody>
      </p:sp>
      <p:sp>
        <p:nvSpPr>
          <p:cNvPr id="3" name="Espace réservé du contenu 2"/>
          <p:cNvSpPr>
            <a:spLocks noGrp="1"/>
          </p:cNvSpPr>
          <p:nvPr>
            <p:ph idx="1"/>
          </p:nvPr>
        </p:nvSpPr>
        <p:spPr/>
        <p:txBody>
          <a:bodyPr/>
          <a:lstStyle/>
          <a:p>
            <a:r>
              <a:rPr lang="fr-CA" sz="2400" dirty="0" smtClean="0"/>
              <a:t>Utilisation d’un outil unique pour</a:t>
            </a:r>
          </a:p>
          <a:p>
            <a:pPr lvl="1"/>
            <a:r>
              <a:rPr lang="fr-CA" sz="2000" dirty="0" smtClean="0"/>
              <a:t>La programmation et la modification du code</a:t>
            </a:r>
          </a:p>
          <a:p>
            <a:pPr lvl="1"/>
            <a:r>
              <a:rPr lang="fr-CA" sz="2000" dirty="0" smtClean="0"/>
              <a:t>La recherche d’informations pour répondre aux questions des développeurs</a:t>
            </a:r>
          </a:p>
          <a:p>
            <a:pPr lvl="1"/>
            <a:r>
              <a:rPr lang="fr-CA" sz="2000" dirty="0" smtClean="0"/>
              <a:t>L’analyse du code par des tiers</a:t>
            </a:r>
          </a:p>
          <a:p>
            <a:pPr lvl="1"/>
            <a:r>
              <a:rPr lang="fr-CA" sz="2000" dirty="0" smtClean="0"/>
              <a:t>Forme supplémentaire de cohérence</a:t>
            </a:r>
          </a:p>
          <a:p>
            <a:r>
              <a:rPr lang="fr-CA" sz="2400" dirty="0" smtClean="0"/>
              <a:t>Calcul en direct des informations</a:t>
            </a:r>
          </a:p>
          <a:p>
            <a:pPr lvl="1"/>
            <a:r>
              <a:rPr lang="fr-CA" sz="2000" dirty="0" smtClean="0"/>
              <a:t>Utilisation du modèle interne d’</a:t>
            </a:r>
            <a:r>
              <a:rPr lang="fr-CA" sz="2000" i="1" dirty="0" err="1" smtClean="0"/>
              <a:t>Eclipse</a:t>
            </a:r>
            <a:r>
              <a:rPr lang="fr-CA" sz="2000" dirty="0" smtClean="0"/>
              <a:t> pour calculer les informations</a:t>
            </a:r>
          </a:p>
          <a:p>
            <a:pPr lvl="1"/>
            <a:r>
              <a:rPr lang="fr-CA" sz="2000" dirty="0" smtClean="0"/>
              <a:t>Informations mises à jour quand le code est édité</a:t>
            </a:r>
          </a:p>
          <a:p>
            <a:pPr lvl="1"/>
            <a:r>
              <a:rPr lang="fr-CA" sz="2000" dirty="0" smtClean="0"/>
              <a:t>Informations calculées en fonction de la modification seulement</a:t>
            </a:r>
            <a:endParaRPr lang="fr-CA"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Intégration : interactions dans Verso</a:t>
            </a:r>
            <a:endParaRPr lang="fr-CA" dirty="0"/>
          </a:p>
        </p:txBody>
      </p:sp>
      <p:sp>
        <p:nvSpPr>
          <p:cNvPr id="3" name="Espace réservé du contenu 2"/>
          <p:cNvSpPr>
            <a:spLocks noGrp="1"/>
          </p:cNvSpPr>
          <p:nvPr>
            <p:ph idx="1"/>
          </p:nvPr>
        </p:nvSpPr>
        <p:spPr/>
        <p:txBody>
          <a:bodyPr/>
          <a:lstStyle/>
          <a:p>
            <a:r>
              <a:rPr lang="fr-CA" sz="1800" dirty="0" smtClean="0"/>
              <a:t>Déplacements de la caméra</a:t>
            </a:r>
          </a:p>
          <a:p>
            <a:pPr lvl="1"/>
            <a:r>
              <a:rPr lang="fr-CA" sz="1600" dirty="0"/>
              <a:t>Utilisation simple de la souris et du clavier pour changer l’angle de vue</a:t>
            </a:r>
          </a:p>
          <a:p>
            <a:r>
              <a:rPr lang="fr-CA" sz="1800" dirty="0" smtClean="0"/>
              <a:t>Sélection d’éléments </a:t>
            </a:r>
          </a:p>
          <a:p>
            <a:pPr lvl="1"/>
            <a:r>
              <a:rPr lang="fr-CA" sz="1600" dirty="0" smtClean="0"/>
              <a:t>Répercussion de l’information dans le </a:t>
            </a:r>
            <a:r>
              <a:rPr lang="fr-CA" sz="1600" i="1" dirty="0" smtClean="0"/>
              <a:t>Package Explorer</a:t>
            </a:r>
          </a:p>
          <a:p>
            <a:pPr lvl="1"/>
            <a:r>
              <a:rPr lang="fr-CA" sz="1600" dirty="0" smtClean="0"/>
              <a:t>Informations supplémentaires avec valeurs exactes des métriques</a:t>
            </a:r>
            <a:endParaRPr lang="fr-CA" sz="1600" dirty="0"/>
          </a:p>
          <a:p>
            <a:pPr lvl="1"/>
            <a:r>
              <a:rPr lang="fr-CA" sz="1600" dirty="0"/>
              <a:t>Accès direct au code pour la modification</a:t>
            </a:r>
          </a:p>
          <a:p>
            <a:r>
              <a:rPr lang="fr-CA" sz="1800" dirty="0" smtClean="0"/>
              <a:t>Menu</a:t>
            </a:r>
          </a:p>
          <a:p>
            <a:pPr lvl="1"/>
            <a:r>
              <a:rPr lang="fr-CA" sz="1600" dirty="0" smtClean="0"/>
              <a:t>Déplacement dans les granularités, les contextes et les versions</a:t>
            </a:r>
          </a:p>
          <a:p>
            <a:pPr lvl="1"/>
            <a:r>
              <a:rPr lang="fr-CA" sz="1600" dirty="0" smtClean="0"/>
              <a:t>Création de versions</a:t>
            </a:r>
          </a:p>
          <a:p>
            <a:pPr lvl="1"/>
            <a:r>
              <a:rPr lang="fr-CA" sz="1600" dirty="0" smtClean="0"/>
              <a:t>Filtres (relations dans le système, textuels, selon la distribution des métriques)</a:t>
            </a:r>
          </a:p>
          <a:p>
            <a:r>
              <a:rPr lang="fr-CA" sz="1800" dirty="0" smtClean="0"/>
              <a:t>Modification de code à </a:t>
            </a:r>
            <a:r>
              <a:rPr lang="fr-CA" sz="1800" dirty="0" smtClean="0"/>
              <a:t>même la vue graphique</a:t>
            </a:r>
          </a:p>
          <a:p>
            <a:pPr lvl="1"/>
            <a:r>
              <a:rPr lang="fr-CA" sz="1600" dirty="0" smtClean="0"/>
              <a:t>Formulaires et </a:t>
            </a:r>
            <a:r>
              <a:rPr lang="fr-CA" sz="1600" dirty="0" smtClean="0"/>
              <a:t>rafraîchissement </a:t>
            </a:r>
            <a:r>
              <a:rPr lang="fr-CA" sz="1600" dirty="0" smtClean="0"/>
              <a:t>des vues</a:t>
            </a:r>
          </a:p>
          <a:p>
            <a:pPr lvl="1"/>
            <a:r>
              <a:rPr lang="fr-CA" sz="1600" dirty="0" smtClean="0"/>
              <a:t>Génération de squelette de code</a:t>
            </a:r>
          </a:p>
          <a:p>
            <a:endParaRPr lang="fr-CA"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Filtres</a:t>
            </a:r>
            <a:endParaRPr lang="fr-CA" dirty="0"/>
          </a:p>
        </p:txBody>
      </p:sp>
      <p:pic>
        <p:nvPicPr>
          <p:cNvPr id="5" name="Espace réservé du contenu 4" descr="relationshipsClass.bmp"/>
          <p:cNvPicPr>
            <a:picLocks noGrp="1" noChangeAspect="1"/>
          </p:cNvPicPr>
          <p:nvPr>
            <p:ph idx="1"/>
          </p:nvPr>
        </p:nvPicPr>
        <p:blipFill>
          <a:blip r:embed="rId3" cstate="print"/>
          <a:stretch>
            <a:fillRect/>
          </a:stretch>
        </p:blipFill>
        <p:spPr>
          <a:xfrm>
            <a:off x="2124444" y="1971675"/>
            <a:ext cx="5057038" cy="4154488"/>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Filtres</a:t>
            </a:r>
            <a:endParaRPr lang="fr-CA" dirty="0"/>
          </a:p>
        </p:txBody>
      </p:sp>
      <p:pic>
        <p:nvPicPr>
          <p:cNvPr id="4" name="Espace réservé du contenu 3" descr="relationshipsPackage.bmp"/>
          <p:cNvPicPr>
            <a:picLocks noGrp="1" noChangeAspect="1"/>
          </p:cNvPicPr>
          <p:nvPr>
            <p:ph idx="1"/>
          </p:nvPr>
        </p:nvPicPr>
        <p:blipFill>
          <a:blip r:embed="rId3" cstate="print"/>
          <a:stretch>
            <a:fillRect/>
          </a:stretch>
        </p:blipFill>
        <p:spPr>
          <a:xfrm>
            <a:off x="2124444" y="1971675"/>
            <a:ext cx="5057038" cy="4154488"/>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Évaluation</a:t>
            </a:r>
            <a:endParaRPr lang="fr-CA" dirty="0"/>
          </a:p>
        </p:txBody>
      </p:sp>
      <p:sp>
        <p:nvSpPr>
          <p:cNvPr id="3" name="Espace réservé du contenu 2"/>
          <p:cNvSpPr>
            <a:spLocks noGrp="1"/>
          </p:cNvSpPr>
          <p:nvPr>
            <p:ph idx="1"/>
          </p:nvPr>
        </p:nvSpPr>
        <p:spPr/>
        <p:txBody>
          <a:bodyPr/>
          <a:lstStyle/>
          <a:p>
            <a:r>
              <a:rPr lang="fr-CA" sz="2000" dirty="0" smtClean="0"/>
              <a:t>Complexité de l’évaluation des systèmes de visualisation</a:t>
            </a:r>
          </a:p>
          <a:p>
            <a:pPr lvl="1"/>
            <a:r>
              <a:rPr lang="fr-CA" sz="1800" dirty="0" smtClean="0"/>
              <a:t>Expérience avec sujets incontournable</a:t>
            </a:r>
          </a:p>
          <a:p>
            <a:pPr lvl="1"/>
            <a:r>
              <a:rPr lang="fr-CA" sz="1800" dirty="0" smtClean="0"/>
              <a:t>Résultats principalement qualitatifs</a:t>
            </a:r>
          </a:p>
          <a:p>
            <a:pPr lvl="1"/>
            <a:r>
              <a:rPr lang="fr-CA" sz="1800" dirty="0" smtClean="0"/>
              <a:t>Difficultés pour recruter des sujets</a:t>
            </a:r>
          </a:p>
          <a:p>
            <a:pPr lvl="1"/>
            <a:r>
              <a:rPr lang="fr-CA" sz="1800" dirty="0" smtClean="0"/>
              <a:t>Difficultés à choisir les éléments de comparaison</a:t>
            </a:r>
          </a:p>
          <a:p>
            <a:r>
              <a:rPr lang="fr-CA" sz="2000" dirty="0" smtClean="0"/>
              <a:t>Expérience contrôlée vs observation en situation réelle</a:t>
            </a:r>
          </a:p>
          <a:p>
            <a:pPr lvl="1"/>
            <a:r>
              <a:rPr lang="fr-CA" sz="1800" dirty="0" smtClean="0"/>
              <a:t>L’expérience contrôlée sert à valider que la visualisation utilise les techniques nécessaires pour montrer les données efficacement</a:t>
            </a:r>
          </a:p>
          <a:p>
            <a:pPr lvl="1"/>
            <a:r>
              <a:rPr lang="fr-CA" sz="1800" dirty="0" smtClean="0"/>
              <a:t>Les observations en situation réelle permettent de valider l’utilité de la visualisation et qu’elle résout les problèmes des utilisateurs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Expérience 1: In Vitro</a:t>
            </a:r>
            <a:endParaRPr lang="fr-CA" dirty="0"/>
          </a:p>
        </p:txBody>
      </p:sp>
      <p:sp>
        <p:nvSpPr>
          <p:cNvPr id="3" name="Espace réservé du contenu 2"/>
          <p:cNvSpPr>
            <a:spLocks noGrp="1"/>
          </p:cNvSpPr>
          <p:nvPr>
            <p:ph idx="1"/>
          </p:nvPr>
        </p:nvSpPr>
        <p:spPr/>
        <p:txBody>
          <a:bodyPr/>
          <a:lstStyle/>
          <a:p>
            <a:r>
              <a:rPr lang="fr-CA" sz="2000" dirty="0" smtClean="0"/>
              <a:t>28 étudiants au baccalauréat</a:t>
            </a:r>
            <a:r>
              <a:rPr lang="fr-CA" sz="2000" dirty="0"/>
              <a:t> </a:t>
            </a:r>
            <a:r>
              <a:rPr lang="fr-CA" sz="2000" dirty="0" smtClean="0"/>
              <a:t>séparés en 10 équipes (réponses données par équipe)</a:t>
            </a:r>
          </a:p>
          <a:p>
            <a:r>
              <a:rPr lang="fr-CA" sz="2000" dirty="0" smtClean="0"/>
              <a:t>Connaissance d’</a:t>
            </a:r>
            <a:r>
              <a:rPr lang="fr-CA" sz="2000" i="1" dirty="0" err="1" smtClean="0"/>
              <a:t>Eclipse</a:t>
            </a:r>
            <a:r>
              <a:rPr lang="fr-CA" sz="2000" dirty="0" smtClean="0"/>
              <a:t> mais pas de Verso</a:t>
            </a:r>
          </a:p>
          <a:p>
            <a:r>
              <a:rPr lang="fr-CA" sz="2000" dirty="0" smtClean="0"/>
              <a:t>2 heures incluant un tutoriel de 15 minutes</a:t>
            </a:r>
          </a:p>
          <a:p>
            <a:r>
              <a:rPr lang="fr-CA" sz="2000" dirty="0" smtClean="0"/>
              <a:t>Activités à réaliser</a:t>
            </a:r>
          </a:p>
          <a:p>
            <a:pPr lvl="1"/>
            <a:r>
              <a:rPr lang="fr-CA" sz="1800" dirty="0" smtClean="0"/>
              <a:t>4 questions d’analyse</a:t>
            </a:r>
          </a:p>
          <a:p>
            <a:pPr lvl="1"/>
            <a:r>
              <a:rPr lang="fr-CA" sz="1800" dirty="0" smtClean="0"/>
              <a:t>2 bogues à corriger</a:t>
            </a:r>
            <a:endParaRPr lang="fr-CA" sz="1800" dirty="0"/>
          </a:p>
          <a:p>
            <a:pPr lvl="1"/>
            <a:r>
              <a:rPr lang="fr-CA" sz="1800" dirty="0" smtClean="0"/>
              <a:t>1 fonctionnalité à ajouter, 1 </a:t>
            </a:r>
            <a:r>
              <a:rPr lang="fr-CA" sz="1800" dirty="0" err="1" smtClean="0"/>
              <a:t>refactoring</a:t>
            </a:r>
            <a:r>
              <a:rPr lang="fr-CA" sz="1800" dirty="0" smtClean="0"/>
              <a:t> à effectuer</a:t>
            </a:r>
          </a:p>
          <a:p>
            <a:r>
              <a:rPr lang="fr-CA" sz="2000" dirty="0" smtClean="0"/>
              <a:t>Questionnaire à remplir</a:t>
            </a:r>
          </a:p>
          <a:p>
            <a:pPr lvl="1"/>
            <a:r>
              <a:rPr lang="fr-CA" sz="1800" dirty="0" smtClean="0"/>
              <a:t>Utilité pour répondre à chacune des questions</a:t>
            </a:r>
          </a:p>
          <a:p>
            <a:pPr lvl="1"/>
            <a:r>
              <a:rPr lang="fr-CA" sz="1800" dirty="0" smtClean="0"/>
              <a:t>Pourcentage d’utilisation de Verso pour chacune des questions</a:t>
            </a:r>
          </a:p>
          <a:p>
            <a:pPr lvl="1"/>
            <a:r>
              <a:rPr lang="fr-CA" sz="1800" dirty="0" smtClean="0"/>
              <a:t>Utilité générale de Verso</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Résultats: Expérience 1</a:t>
            </a:r>
            <a:endParaRPr lang="fr-CA" dirty="0"/>
          </a:p>
        </p:txBody>
      </p:sp>
      <p:sp>
        <p:nvSpPr>
          <p:cNvPr id="3" name="Espace réservé du contenu 2"/>
          <p:cNvSpPr>
            <a:spLocks noGrp="1"/>
          </p:cNvSpPr>
          <p:nvPr>
            <p:ph idx="1"/>
          </p:nvPr>
        </p:nvSpPr>
        <p:spPr>
          <a:xfrm>
            <a:off x="1043607" y="1916832"/>
            <a:ext cx="7292355" cy="4209331"/>
          </a:xfrm>
        </p:spPr>
        <p:txBody>
          <a:bodyPr/>
          <a:lstStyle/>
          <a:p>
            <a:r>
              <a:rPr lang="fr-CA" dirty="0" smtClean="0"/>
              <a:t>Intérêt marqué pour Verso</a:t>
            </a:r>
          </a:p>
          <a:p>
            <a:r>
              <a:rPr lang="fr-CA" dirty="0" smtClean="0"/>
              <a:t>Apprentissage rapide</a:t>
            </a:r>
          </a:p>
          <a:p>
            <a:r>
              <a:rPr lang="fr-CA" dirty="0" smtClean="0"/>
              <a:t>Utilité générale forte (8/10)</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Résultats: Expérience 1</a:t>
            </a:r>
          </a:p>
        </p:txBody>
      </p:sp>
      <p:pic>
        <p:nvPicPr>
          <p:cNvPr id="4" name="Picture 1"/>
          <p:cNvPicPr>
            <a:picLocks noChangeAspect="1" noChangeArrowheads="1"/>
          </p:cNvPicPr>
          <p:nvPr/>
        </p:nvPicPr>
        <p:blipFill>
          <a:blip r:embed="rId2" cstate="print"/>
          <a:srcRect/>
          <a:stretch>
            <a:fillRect/>
          </a:stretch>
        </p:blipFill>
        <p:spPr bwMode="auto">
          <a:xfrm>
            <a:off x="683568" y="1844824"/>
            <a:ext cx="3674817" cy="2304256"/>
          </a:xfrm>
          <a:prstGeom prst="rect">
            <a:avLst/>
          </a:prstGeom>
          <a:noFill/>
          <a:ln w="9525">
            <a:noFill/>
            <a:miter lim="800000"/>
            <a:headEnd/>
            <a:tailEnd/>
          </a:ln>
        </p:spPr>
      </p:pic>
      <p:pic>
        <p:nvPicPr>
          <p:cNvPr id="5" name="Picture 1"/>
          <p:cNvPicPr>
            <a:picLocks noChangeAspect="1" noChangeArrowheads="1"/>
          </p:cNvPicPr>
          <p:nvPr/>
        </p:nvPicPr>
        <p:blipFill>
          <a:blip r:embed="rId3" cstate="print"/>
          <a:srcRect/>
          <a:stretch>
            <a:fillRect/>
          </a:stretch>
        </p:blipFill>
        <p:spPr bwMode="auto">
          <a:xfrm>
            <a:off x="4832176" y="1862357"/>
            <a:ext cx="3713731" cy="2304255"/>
          </a:xfrm>
          <a:prstGeom prst="rect">
            <a:avLst/>
          </a:prstGeom>
          <a:noFill/>
          <a:ln w="9525">
            <a:noFill/>
            <a:miter lim="800000"/>
            <a:headEnd/>
            <a:tailEnd/>
          </a:ln>
        </p:spPr>
      </p:pic>
      <p:sp>
        <p:nvSpPr>
          <p:cNvPr id="6" name="Espace réservé du contenu 2"/>
          <p:cNvSpPr>
            <a:spLocks noGrp="1"/>
          </p:cNvSpPr>
          <p:nvPr>
            <p:ph idx="1"/>
          </p:nvPr>
        </p:nvSpPr>
        <p:spPr>
          <a:xfrm>
            <a:off x="1043607" y="4365105"/>
            <a:ext cx="7292355" cy="1761058"/>
          </a:xfrm>
        </p:spPr>
        <p:txBody>
          <a:bodyPr/>
          <a:lstStyle/>
          <a:p>
            <a:r>
              <a:rPr lang="fr-CA" sz="2400" dirty="0" smtClean="0"/>
              <a:t>L’utilité est très forte pour les tâches d’analyse et diminue pour les autres tâches</a:t>
            </a:r>
          </a:p>
          <a:p>
            <a:r>
              <a:rPr lang="fr-CA" sz="2400" dirty="0" smtClean="0"/>
              <a:t>Perception de l’utilité corrélée avec le pourcentage d’utilisation? </a:t>
            </a:r>
          </a:p>
        </p:txBody>
      </p:sp>
    </p:spTree>
    <p:extLst>
      <p:ext uri="{BB962C8B-B14F-4D97-AF65-F5344CB8AC3E}">
        <p14:creationId xmlns="" xmlns:p14="http://schemas.microsoft.com/office/powerpoint/2010/main" val="10737444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fr-CA" smtClean="0"/>
              <a:t>Problématique</a:t>
            </a:r>
          </a:p>
        </p:txBody>
      </p:sp>
      <p:sp>
        <p:nvSpPr>
          <p:cNvPr id="12291" name="Rectangle 3"/>
          <p:cNvSpPr>
            <a:spLocks noGrp="1" noChangeArrowheads="1"/>
          </p:cNvSpPr>
          <p:nvPr>
            <p:ph type="body" idx="1"/>
          </p:nvPr>
        </p:nvSpPr>
        <p:spPr/>
        <p:txBody>
          <a:bodyPr/>
          <a:lstStyle/>
          <a:p>
            <a:pPr eaLnBrk="1" hangingPunct="1">
              <a:lnSpc>
                <a:spcPct val="90000"/>
              </a:lnSpc>
            </a:pPr>
            <a:r>
              <a:rPr lang="fr-CA" sz="2400" dirty="0" smtClean="0"/>
              <a:t>Besoin important d’informations pour développer et analyser le logiciel</a:t>
            </a:r>
          </a:p>
          <a:p>
            <a:pPr eaLnBrk="1" hangingPunct="1">
              <a:lnSpc>
                <a:spcPct val="90000"/>
              </a:lnSpc>
            </a:pPr>
            <a:r>
              <a:rPr lang="fr-CA" sz="2400" dirty="0" smtClean="0"/>
              <a:t>Information répartie et cohérente</a:t>
            </a:r>
          </a:p>
          <a:p>
            <a:pPr lvl="1" eaLnBrk="1" hangingPunct="1">
              <a:lnSpc>
                <a:spcPct val="90000"/>
              </a:lnSpc>
            </a:pPr>
            <a:r>
              <a:rPr lang="fr-CA" sz="2400" dirty="0" smtClean="0"/>
              <a:t>Niveaux de granularité</a:t>
            </a:r>
          </a:p>
          <a:p>
            <a:pPr lvl="1" eaLnBrk="1" hangingPunct="1">
              <a:lnSpc>
                <a:spcPct val="90000"/>
              </a:lnSpc>
            </a:pPr>
            <a:r>
              <a:rPr lang="fr-CA" sz="2400" dirty="0" smtClean="0"/>
              <a:t>Différents aspects</a:t>
            </a:r>
          </a:p>
          <a:p>
            <a:pPr lvl="1" eaLnBrk="1" hangingPunct="1">
              <a:lnSpc>
                <a:spcPct val="90000"/>
              </a:lnSpc>
            </a:pPr>
            <a:r>
              <a:rPr lang="fr-CA" sz="2400" dirty="0" smtClean="0"/>
              <a:t>Plusieurs versions</a:t>
            </a:r>
          </a:p>
          <a:p>
            <a:pPr eaLnBrk="1" hangingPunct="1">
              <a:lnSpc>
                <a:spcPct val="90000"/>
              </a:lnSpc>
            </a:pPr>
            <a:r>
              <a:rPr lang="fr-CA" sz="2400" dirty="0" smtClean="0"/>
              <a:t>Besoin d’accès rapide aux informations</a:t>
            </a:r>
          </a:p>
          <a:p>
            <a:pPr eaLnBrk="1" hangingPunct="1">
              <a:lnSpc>
                <a:spcPct val="90000"/>
              </a:lnSpc>
            </a:pPr>
            <a:r>
              <a:rPr lang="fr-CA" sz="2400" dirty="0" smtClean="0"/>
              <a:t>Grande quantité d’informations à gérer</a:t>
            </a:r>
          </a:p>
          <a:p>
            <a:pPr eaLnBrk="1" hangingPunct="1">
              <a:lnSpc>
                <a:spcPct val="90000"/>
              </a:lnSpc>
            </a:pPr>
            <a:r>
              <a:rPr lang="fr-CA" sz="2400" dirty="0" smtClean="0"/>
              <a:t>Besoin d’une métaphore intuitive pour représenter ces informations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Expérience 2: In Vivo</a:t>
            </a:r>
            <a:endParaRPr lang="fr-CA" dirty="0"/>
          </a:p>
        </p:txBody>
      </p:sp>
      <p:sp>
        <p:nvSpPr>
          <p:cNvPr id="3" name="Espace réservé du contenu 2"/>
          <p:cNvSpPr>
            <a:spLocks noGrp="1"/>
          </p:cNvSpPr>
          <p:nvPr>
            <p:ph idx="1"/>
          </p:nvPr>
        </p:nvSpPr>
        <p:spPr/>
        <p:txBody>
          <a:bodyPr/>
          <a:lstStyle/>
          <a:p>
            <a:r>
              <a:rPr lang="fr-CA" sz="1800" dirty="0" smtClean="0"/>
              <a:t>8 étudiants gradués répartis en 2 équipes</a:t>
            </a:r>
          </a:p>
          <a:p>
            <a:r>
              <a:rPr lang="fr-CA" sz="1800" dirty="0" smtClean="0"/>
              <a:t>Connaissance d’</a:t>
            </a:r>
            <a:r>
              <a:rPr lang="fr-CA" sz="1800" i="1" dirty="0" err="1" smtClean="0"/>
              <a:t>Eclipse</a:t>
            </a:r>
            <a:r>
              <a:rPr lang="fr-CA" sz="1800" dirty="0" smtClean="0"/>
              <a:t> mais pas de Verso</a:t>
            </a:r>
          </a:p>
          <a:p>
            <a:r>
              <a:rPr lang="fr-CA" sz="1800" dirty="0" smtClean="0"/>
              <a:t>3 mois pour compléter un projet</a:t>
            </a:r>
          </a:p>
          <a:p>
            <a:r>
              <a:rPr lang="fr-CA" sz="1800" dirty="0" smtClean="0"/>
              <a:t>Accès à Verso pour la moitié du projet</a:t>
            </a:r>
          </a:p>
          <a:p>
            <a:r>
              <a:rPr lang="fr-CA" sz="1800" dirty="0" smtClean="0"/>
              <a:t>Activités à réaliser</a:t>
            </a:r>
          </a:p>
          <a:p>
            <a:pPr lvl="1"/>
            <a:r>
              <a:rPr lang="fr-CA" sz="1600" dirty="0" smtClean="0"/>
              <a:t>Construction d’un éditeur de réseau de </a:t>
            </a:r>
            <a:r>
              <a:rPr lang="fr-CA" sz="1600" i="1" dirty="0" err="1" smtClean="0"/>
              <a:t>Petri</a:t>
            </a:r>
            <a:endParaRPr lang="fr-CA" sz="1600" i="1" dirty="0" smtClean="0"/>
          </a:p>
          <a:p>
            <a:pPr lvl="1"/>
            <a:r>
              <a:rPr lang="fr-CA" sz="1600" dirty="0" smtClean="0"/>
              <a:t>Utilisation de feuilles de temps</a:t>
            </a:r>
          </a:p>
          <a:p>
            <a:pPr lvl="1"/>
            <a:r>
              <a:rPr lang="fr-CA" sz="1600" dirty="0" smtClean="0"/>
              <a:t>Utilisation de </a:t>
            </a:r>
            <a:r>
              <a:rPr lang="fr-CA" sz="1600" i="1" dirty="0" smtClean="0"/>
              <a:t>SVN</a:t>
            </a:r>
          </a:p>
          <a:p>
            <a:r>
              <a:rPr lang="fr-CA" sz="1800" dirty="0" smtClean="0"/>
              <a:t>Questionnaire à remplir</a:t>
            </a:r>
          </a:p>
          <a:p>
            <a:pPr lvl="1"/>
            <a:r>
              <a:rPr lang="fr-CA" sz="1600" dirty="0" smtClean="0"/>
              <a:t>Pertinence de l’accès aux vues multiples (échelle: 1 à 5)</a:t>
            </a:r>
          </a:p>
          <a:p>
            <a:pPr lvl="1"/>
            <a:r>
              <a:rPr lang="fr-CA" sz="1600" dirty="0" smtClean="0"/>
              <a:t>Influence sur la qualité du programme (diminue, stable, augmente)</a:t>
            </a:r>
          </a:p>
          <a:p>
            <a:pPr lvl="1"/>
            <a:r>
              <a:rPr lang="fr-CA" sz="1600" dirty="0" smtClean="0"/>
              <a:t>Utilité générale de Verso (échelle: 1 à 9)</a:t>
            </a:r>
          </a:p>
          <a:p>
            <a:pPr lvl="1"/>
            <a:r>
              <a:rPr lang="fr-CA" sz="1600" dirty="0" smtClean="0"/>
              <a:t>Adoption éventuelle de Verso (oui ou non)</a:t>
            </a:r>
            <a:endParaRPr lang="fr-CA" dirty="0" smtClean="0"/>
          </a:p>
          <a:p>
            <a:pPr lvl="1"/>
            <a:endParaRPr lang="fr-CA" dirty="0" smtClean="0"/>
          </a:p>
          <a:p>
            <a:endParaRPr lang="fr-CA"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Résultats: Expérience 2</a:t>
            </a:r>
            <a:endParaRPr lang="fr-CA" dirty="0"/>
          </a:p>
        </p:txBody>
      </p:sp>
      <p:pic>
        <p:nvPicPr>
          <p:cNvPr id="166913" name="Picture 1"/>
          <p:cNvPicPr>
            <a:picLocks noChangeAspect="1" noChangeArrowheads="1"/>
          </p:cNvPicPr>
          <p:nvPr/>
        </p:nvPicPr>
        <p:blipFill>
          <a:blip r:embed="rId2" cstate="print"/>
          <a:srcRect/>
          <a:stretch>
            <a:fillRect/>
          </a:stretch>
        </p:blipFill>
        <p:spPr bwMode="auto">
          <a:xfrm>
            <a:off x="5580112" y="1844824"/>
            <a:ext cx="2705040" cy="2016223"/>
          </a:xfrm>
          <a:prstGeom prst="rect">
            <a:avLst/>
          </a:prstGeom>
          <a:noFill/>
          <a:ln w="9525">
            <a:noFill/>
            <a:miter lim="800000"/>
            <a:headEnd/>
            <a:tailEnd/>
          </a:ln>
        </p:spPr>
      </p:pic>
      <p:pic>
        <p:nvPicPr>
          <p:cNvPr id="166914" name="Picture 2"/>
          <p:cNvPicPr>
            <a:picLocks noChangeAspect="1" noChangeArrowheads="1"/>
          </p:cNvPicPr>
          <p:nvPr/>
        </p:nvPicPr>
        <p:blipFill>
          <a:blip r:embed="rId3" cstate="print"/>
          <a:srcRect/>
          <a:stretch>
            <a:fillRect/>
          </a:stretch>
        </p:blipFill>
        <p:spPr bwMode="auto">
          <a:xfrm>
            <a:off x="5580111" y="3933056"/>
            <a:ext cx="2705041" cy="2044393"/>
          </a:xfrm>
          <a:prstGeom prst="rect">
            <a:avLst/>
          </a:prstGeom>
          <a:noFill/>
          <a:ln w="9525">
            <a:noFill/>
            <a:miter lim="800000"/>
            <a:headEnd/>
            <a:tailEnd/>
          </a:ln>
        </p:spPr>
      </p:pic>
      <p:sp>
        <p:nvSpPr>
          <p:cNvPr id="10" name="Espace réservé du contenu 2"/>
          <p:cNvSpPr>
            <a:spLocks noGrp="1"/>
          </p:cNvSpPr>
          <p:nvPr>
            <p:ph idx="1"/>
          </p:nvPr>
        </p:nvSpPr>
        <p:spPr>
          <a:xfrm>
            <a:off x="969963" y="1971675"/>
            <a:ext cx="4322117" cy="4154488"/>
          </a:xfrm>
        </p:spPr>
        <p:txBody>
          <a:bodyPr/>
          <a:lstStyle/>
          <a:p>
            <a:r>
              <a:rPr lang="fr-CA" sz="2400" dirty="0" smtClean="0"/>
              <a:t>Les feuilles de temps montrent que les deux équipes ont pris moins de temps quand elles avaient accès à Verso</a:t>
            </a:r>
          </a:p>
          <a:p>
            <a:r>
              <a:rPr lang="fr-CA" sz="2400" dirty="0" smtClean="0"/>
              <a:t>Pertinence des vues multiples</a:t>
            </a:r>
            <a:endParaRPr lang="fr-CA" sz="2000" dirty="0" smtClean="0"/>
          </a:p>
          <a:p>
            <a:pPr lvl="1"/>
            <a:r>
              <a:rPr lang="fr-CA" sz="2000" dirty="0" smtClean="0"/>
              <a:t>Médiane 4/5 (pertinent)</a:t>
            </a:r>
          </a:p>
          <a:p>
            <a:r>
              <a:rPr lang="fr-CA" sz="2400" dirty="0" smtClean="0"/>
              <a:t>Utilité générale de Verso</a:t>
            </a:r>
          </a:p>
          <a:p>
            <a:pPr lvl="1"/>
            <a:r>
              <a:rPr lang="fr-CA" sz="2000" smtClean="0"/>
              <a:t>Moyenne </a:t>
            </a:r>
            <a:r>
              <a:rPr lang="fr-CA" sz="2000" smtClean="0"/>
              <a:t>6/9</a:t>
            </a:r>
            <a:endParaRPr lang="fr-CA" sz="2000" dirty="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Résultats: Expérience 2</a:t>
            </a:r>
          </a:p>
        </p:txBody>
      </p:sp>
      <p:sp>
        <p:nvSpPr>
          <p:cNvPr id="3" name="Espace réservé du contenu 2"/>
          <p:cNvSpPr>
            <a:spLocks noGrp="1"/>
          </p:cNvSpPr>
          <p:nvPr>
            <p:ph idx="1"/>
          </p:nvPr>
        </p:nvSpPr>
        <p:spPr>
          <a:xfrm>
            <a:off x="969963" y="1971675"/>
            <a:ext cx="5906293" cy="4154488"/>
          </a:xfrm>
        </p:spPr>
        <p:txBody>
          <a:bodyPr/>
          <a:lstStyle/>
          <a:p>
            <a:r>
              <a:rPr lang="fr-CA" dirty="0" smtClean="0"/>
              <a:t>Influence de Verso sur la perception de l’importance de la qualité (4/8)</a:t>
            </a:r>
            <a:endParaRPr lang="fr-CA" dirty="0"/>
          </a:p>
          <a:p>
            <a:r>
              <a:rPr lang="fr-CA" dirty="0" smtClean="0"/>
              <a:t>Influence sur la qualité du programme généré (3/8)</a:t>
            </a:r>
          </a:p>
          <a:p>
            <a:r>
              <a:rPr lang="fr-CA" dirty="0" smtClean="0"/>
              <a:t>Adoption de l’outil (7/8)</a:t>
            </a:r>
          </a:p>
        </p:txBody>
      </p:sp>
      <p:pic>
        <p:nvPicPr>
          <p:cNvPr id="4" name="Picture 3"/>
          <p:cNvPicPr>
            <a:picLocks noChangeAspect="1" noChangeArrowheads="1"/>
          </p:cNvPicPr>
          <p:nvPr/>
        </p:nvPicPr>
        <p:blipFill>
          <a:blip r:embed="rId2" cstate="print"/>
          <a:srcRect/>
          <a:stretch>
            <a:fillRect/>
          </a:stretch>
        </p:blipFill>
        <p:spPr bwMode="auto">
          <a:xfrm>
            <a:off x="6948264" y="1652816"/>
            <a:ext cx="1641949" cy="1442342"/>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6973748" y="3140968"/>
            <a:ext cx="1641949" cy="1452860"/>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6973748" y="4653136"/>
            <a:ext cx="1663935" cy="1259194"/>
          </a:xfrm>
          <a:prstGeom prst="rect">
            <a:avLst/>
          </a:prstGeom>
          <a:noFill/>
          <a:ln w="9525">
            <a:noFill/>
            <a:miter lim="800000"/>
            <a:headEnd/>
            <a:tailEnd/>
          </a:ln>
        </p:spPr>
      </p:pic>
    </p:spTree>
    <p:extLst>
      <p:ext uri="{BB962C8B-B14F-4D97-AF65-F5344CB8AC3E}">
        <p14:creationId xmlns="" xmlns:p14="http://schemas.microsoft.com/office/powerpoint/2010/main" val="8813815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Résultats: Expérience 2</a:t>
            </a:r>
          </a:p>
        </p:txBody>
      </p:sp>
      <p:sp>
        <p:nvSpPr>
          <p:cNvPr id="3" name="Espace réservé du contenu 2"/>
          <p:cNvSpPr>
            <a:spLocks noGrp="1"/>
          </p:cNvSpPr>
          <p:nvPr>
            <p:ph idx="1"/>
          </p:nvPr>
        </p:nvSpPr>
        <p:spPr/>
        <p:txBody>
          <a:bodyPr/>
          <a:lstStyle/>
          <a:p>
            <a:r>
              <a:rPr lang="fr-CA" dirty="0" smtClean="0"/>
              <a:t>Utilisation de Verso pour la révision par les pairs</a:t>
            </a:r>
          </a:p>
          <a:p>
            <a:r>
              <a:rPr lang="fr-CA" dirty="0" smtClean="0"/>
              <a:t>Patron de répartition du travail retrouvé dans les deux équipes</a:t>
            </a:r>
          </a:p>
        </p:txBody>
      </p:sp>
      <p:pic>
        <p:nvPicPr>
          <p:cNvPr id="4098" name="Picture 2" descr="C:\Users\Guillaume\Desktop\imagePres\SVN.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1560" y="332656"/>
            <a:ext cx="1093108" cy="804742"/>
          </a:xfrm>
          <a:prstGeom prst="rect">
            <a:avLst/>
          </a:prstGeom>
          <a:noFill/>
          <a:extLst>
            <a:ext uri="{909E8E84-426E-40DD-AFC4-6F175D3DCCD1}">
              <a14:hiddenFill xmlns="" xmlns:a14="http://schemas.microsoft.com/office/drawing/2010/main">
                <a:solidFill>
                  <a:srgbClr val="FFFFFF"/>
                </a:solidFill>
              </a14:hiddenFill>
            </a:ext>
          </a:extLst>
        </p:spPr>
      </p:pic>
      <p:pic>
        <p:nvPicPr>
          <p:cNvPr id="5122" name="Picture 2" descr="C:\Users\Guillaume\Desktop\imagesPatronRÃ©partition\BFullCut.bmp"/>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32240" y="4221088"/>
            <a:ext cx="1822260" cy="1638933"/>
          </a:xfrm>
          <a:prstGeom prst="rect">
            <a:avLst/>
          </a:prstGeom>
          <a:noFill/>
          <a:extLst>
            <a:ext uri="{909E8E84-426E-40DD-AFC4-6F175D3DCCD1}">
              <a14:hiddenFill xmlns="" xmlns:a14="http://schemas.microsoft.com/office/drawing/2010/main">
                <a:solidFill>
                  <a:srgbClr val="FFFFFF"/>
                </a:solidFill>
              </a14:hiddenFill>
            </a:ext>
          </a:extLst>
        </p:spPr>
      </p:pic>
      <p:pic>
        <p:nvPicPr>
          <p:cNvPr id="5123" name="Picture 3" descr="C:\Users\Guillaume\Desktop\imagesPatronRÃ©partition\BMoitiÃ©Cut.bmp"/>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64088" y="4218776"/>
            <a:ext cx="1289202" cy="1638933"/>
          </a:xfrm>
          <a:prstGeom prst="rect">
            <a:avLst/>
          </a:prstGeom>
          <a:noFill/>
          <a:extLst>
            <a:ext uri="{909E8E84-426E-40DD-AFC4-6F175D3DCCD1}">
              <a14:hiddenFill xmlns="" xmlns:a14="http://schemas.microsoft.com/office/drawing/2010/main">
                <a:solidFill>
                  <a:srgbClr val="FFFFFF"/>
                </a:solidFill>
              </a14:hiddenFill>
            </a:ext>
          </a:extLst>
        </p:spPr>
      </p:pic>
      <p:pic>
        <p:nvPicPr>
          <p:cNvPr id="5124" name="Picture 4" descr="C:\Users\Guillaume\Desktop\imagesPatronRÃ©partition\AMoitiÃ©Cut.bmp"/>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39552" y="4221088"/>
            <a:ext cx="2207438" cy="1638933"/>
          </a:xfrm>
          <a:prstGeom prst="rect">
            <a:avLst/>
          </a:prstGeom>
          <a:noFill/>
          <a:extLst>
            <a:ext uri="{909E8E84-426E-40DD-AFC4-6F175D3DCCD1}">
              <a14:hiddenFill xmlns="" xmlns:a14="http://schemas.microsoft.com/office/drawing/2010/main">
                <a:solidFill>
                  <a:srgbClr val="FFFFFF"/>
                </a:solidFill>
              </a14:hiddenFill>
            </a:ext>
          </a:extLst>
        </p:spPr>
      </p:pic>
      <p:pic>
        <p:nvPicPr>
          <p:cNvPr id="5125" name="Picture 5" descr="C:\Users\Guillaume\Desktop\imagesPatronRÃ©partition\AFullCut.bmp"/>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846884" y="4221088"/>
            <a:ext cx="2117594" cy="163893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ZoneTexte 3"/>
          <p:cNvSpPr txBox="1"/>
          <p:nvPr/>
        </p:nvSpPr>
        <p:spPr>
          <a:xfrm>
            <a:off x="2051720" y="5927908"/>
            <a:ext cx="1271334" cy="400110"/>
          </a:xfrm>
          <a:prstGeom prst="rect">
            <a:avLst/>
          </a:prstGeom>
          <a:noFill/>
        </p:spPr>
        <p:txBody>
          <a:bodyPr wrap="square" rtlCol="0">
            <a:spAutoFit/>
          </a:bodyPr>
          <a:lstStyle/>
          <a:p>
            <a:r>
              <a:rPr lang="fr-CA" sz="2000" dirty="0" smtClean="0">
                <a:solidFill>
                  <a:schemeClr val="tx1"/>
                </a:solidFill>
              </a:rPr>
              <a:t>Équipe 1</a:t>
            </a:r>
            <a:endParaRPr lang="fr-CA" sz="2000" dirty="0">
              <a:solidFill>
                <a:schemeClr val="tx1"/>
              </a:solidFill>
            </a:endParaRPr>
          </a:p>
        </p:txBody>
      </p:sp>
      <p:sp>
        <p:nvSpPr>
          <p:cNvPr id="10" name="ZoneTexte 9"/>
          <p:cNvSpPr txBox="1"/>
          <p:nvPr/>
        </p:nvSpPr>
        <p:spPr>
          <a:xfrm>
            <a:off x="6156176" y="5927908"/>
            <a:ext cx="1242138" cy="400110"/>
          </a:xfrm>
          <a:prstGeom prst="rect">
            <a:avLst/>
          </a:prstGeom>
          <a:noFill/>
        </p:spPr>
        <p:txBody>
          <a:bodyPr wrap="square" rtlCol="0">
            <a:spAutoFit/>
          </a:bodyPr>
          <a:lstStyle/>
          <a:p>
            <a:r>
              <a:rPr lang="fr-CA" sz="2000" dirty="0" smtClean="0">
                <a:solidFill>
                  <a:schemeClr val="tx1"/>
                </a:solidFill>
              </a:rPr>
              <a:t>Équipe 2</a:t>
            </a:r>
            <a:endParaRPr lang="fr-CA" sz="2000" dirty="0">
              <a:solidFill>
                <a:schemeClr val="tx1"/>
              </a:solidFill>
            </a:endParaRPr>
          </a:p>
        </p:txBody>
      </p:sp>
    </p:spTree>
    <p:extLst>
      <p:ext uri="{BB962C8B-B14F-4D97-AF65-F5344CB8AC3E}">
        <p14:creationId xmlns="" xmlns:p14="http://schemas.microsoft.com/office/powerpoint/2010/main" val="39449752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Conclusions des expérimentations</a:t>
            </a:r>
            <a:endParaRPr lang="fr-CA" dirty="0"/>
          </a:p>
        </p:txBody>
      </p:sp>
      <p:sp>
        <p:nvSpPr>
          <p:cNvPr id="3" name="Espace réservé du contenu 2"/>
          <p:cNvSpPr>
            <a:spLocks noGrp="1"/>
          </p:cNvSpPr>
          <p:nvPr>
            <p:ph idx="1"/>
          </p:nvPr>
        </p:nvSpPr>
        <p:spPr/>
        <p:txBody>
          <a:bodyPr/>
          <a:lstStyle/>
          <a:p>
            <a:r>
              <a:rPr lang="fr-CA" sz="2400" dirty="0" smtClean="0"/>
              <a:t>Observations</a:t>
            </a:r>
          </a:p>
          <a:p>
            <a:pPr lvl="1"/>
            <a:r>
              <a:rPr lang="fr-CA" sz="2000" dirty="0" smtClean="0"/>
              <a:t>Les sujets trouvent que Verso est utile</a:t>
            </a:r>
          </a:p>
          <a:p>
            <a:pPr lvl="1"/>
            <a:r>
              <a:rPr lang="fr-CA" sz="2000" dirty="0" smtClean="0"/>
              <a:t>Apprentissage est rapide</a:t>
            </a:r>
          </a:p>
          <a:p>
            <a:pPr lvl="1"/>
            <a:r>
              <a:rPr lang="fr-CA" sz="2000" dirty="0" smtClean="0"/>
              <a:t>Verso est utile dans des situations réelles</a:t>
            </a:r>
          </a:p>
          <a:p>
            <a:pPr lvl="1"/>
            <a:r>
              <a:rPr lang="fr-CA" sz="2000" dirty="0" smtClean="0"/>
              <a:t>L’adoption espérée de Verso est élevée</a:t>
            </a:r>
          </a:p>
          <a:p>
            <a:r>
              <a:rPr lang="fr-CA" sz="2400" dirty="0" smtClean="0"/>
              <a:t>Menaces à la validité</a:t>
            </a:r>
          </a:p>
          <a:p>
            <a:pPr lvl="1"/>
            <a:r>
              <a:rPr lang="fr-CA" sz="2000" dirty="0" smtClean="0"/>
              <a:t>Nombre restreint de participants</a:t>
            </a:r>
          </a:p>
          <a:p>
            <a:pPr lvl="1"/>
            <a:r>
              <a:rPr lang="fr-CA" sz="2000" dirty="0" smtClean="0"/>
              <a:t>Étudiants et non des développeurs professionnels</a:t>
            </a:r>
          </a:p>
          <a:p>
            <a:pPr lvl="1"/>
            <a:r>
              <a:rPr lang="fr-CA" sz="2000" dirty="0" smtClean="0"/>
              <a:t>Absence d’un groupe de contrôle concret</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p:txBody>
          <a:bodyPr/>
          <a:lstStyle/>
          <a:p>
            <a:pPr eaLnBrk="1" hangingPunct="1"/>
            <a:r>
              <a:rPr lang="fr-CA" dirty="0" smtClean="0"/>
              <a:t>Conclusion</a:t>
            </a:r>
          </a:p>
        </p:txBody>
      </p:sp>
      <p:sp>
        <p:nvSpPr>
          <p:cNvPr id="47107" name="Rectangle 3"/>
          <p:cNvSpPr>
            <a:spLocks noGrp="1" noChangeArrowheads="1"/>
          </p:cNvSpPr>
          <p:nvPr>
            <p:ph type="body" idx="4294967295"/>
          </p:nvPr>
        </p:nvSpPr>
        <p:spPr/>
        <p:txBody>
          <a:bodyPr/>
          <a:lstStyle/>
          <a:p>
            <a:pPr eaLnBrk="1" hangingPunct="1">
              <a:lnSpc>
                <a:spcPct val="80000"/>
              </a:lnSpc>
            </a:pPr>
            <a:r>
              <a:rPr lang="fr-CA" sz="2800" dirty="0" smtClean="0"/>
              <a:t>Contributions de cette thèse</a:t>
            </a:r>
          </a:p>
          <a:p>
            <a:pPr lvl="1" eaLnBrk="1" hangingPunct="1">
              <a:lnSpc>
                <a:spcPct val="80000"/>
              </a:lnSpc>
            </a:pPr>
            <a:r>
              <a:rPr lang="fr-CA" sz="2400" dirty="0" smtClean="0"/>
              <a:t>Organisation de l’information</a:t>
            </a:r>
          </a:p>
          <a:p>
            <a:pPr lvl="1" eaLnBrk="1" hangingPunct="1">
              <a:lnSpc>
                <a:spcPct val="80000"/>
              </a:lnSpc>
            </a:pPr>
            <a:r>
              <a:rPr lang="fr-CA" sz="2400" dirty="0" smtClean="0"/>
              <a:t>Vues efficaces sur cette information</a:t>
            </a:r>
          </a:p>
          <a:p>
            <a:pPr lvl="1" eaLnBrk="1" hangingPunct="1">
              <a:lnSpc>
                <a:spcPct val="80000"/>
              </a:lnSpc>
            </a:pPr>
            <a:r>
              <a:rPr lang="fr-CA" sz="2400" dirty="0" smtClean="0"/>
              <a:t>Utilisation des avantages du système visuel humain</a:t>
            </a:r>
          </a:p>
          <a:p>
            <a:pPr lvl="1" eaLnBrk="1" hangingPunct="1">
              <a:lnSpc>
                <a:spcPct val="80000"/>
              </a:lnSpc>
            </a:pPr>
            <a:r>
              <a:rPr lang="fr-CA" sz="2400" dirty="0" smtClean="0"/>
              <a:t>Utilisation de la cohérence pour amalgamer les multiples vues</a:t>
            </a:r>
          </a:p>
          <a:p>
            <a:pPr lvl="1" eaLnBrk="1" hangingPunct="1">
              <a:lnSpc>
                <a:spcPct val="80000"/>
              </a:lnSpc>
            </a:pPr>
            <a:r>
              <a:rPr lang="fr-CA" sz="2400" dirty="0" smtClean="0"/>
              <a:t>Information constamment mise à jour</a:t>
            </a:r>
          </a:p>
          <a:p>
            <a:pPr lvl="1" eaLnBrk="1" hangingPunct="1">
              <a:lnSpc>
                <a:spcPct val="80000"/>
              </a:lnSpc>
            </a:pPr>
            <a:r>
              <a:rPr lang="fr-CA" sz="2400" dirty="0" smtClean="0"/>
              <a:t>Évaluation d’un système de visualisation complexe</a:t>
            </a:r>
          </a:p>
        </p:txBody>
      </p:sp>
      <p:pic>
        <p:nvPicPr>
          <p:cNvPr id="4" name="Picture 1" descr="C:\Documents and Settings\langelig\Bureau\FullDessin.bmp"/>
          <p:cNvPicPr>
            <a:picLocks noChangeAspect="1" noChangeArrowheads="1"/>
          </p:cNvPicPr>
          <p:nvPr/>
        </p:nvPicPr>
        <p:blipFill>
          <a:blip r:embed="rId3" cstate="print"/>
          <a:srcRect/>
          <a:stretch>
            <a:fillRect/>
          </a:stretch>
        </p:blipFill>
        <p:spPr bwMode="auto">
          <a:xfrm>
            <a:off x="539552" y="332656"/>
            <a:ext cx="1094400" cy="794403"/>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Travaux Futurs</a:t>
            </a:r>
            <a:endParaRPr lang="fr-CA"/>
          </a:p>
        </p:txBody>
      </p:sp>
      <p:sp>
        <p:nvSpPr>
          <p:cNvPr id="3" name="Espace réservé du contenu 2"/>
          <p:cNvSpPr>
            <a:spLocks noGrp="1"/>
          </p:cNvSpPr>
          <p:nvPr>
            <p:ph idx="1"/>
          </p:nvPr>
        </p:nvSpPr>
        <p:spPr/>
        <p:txBody>
          <a:bodyPr/>
          <a:lstStyle/>
          <a:p>
            <a:r>
              <a:rPr lang="fr-CA" dirty="0" smtClean="0"/>
              <a:t>Représentation des liens explicite</a:t>
            </a:r>
          </a:p>
          <a:p>
            <a:r>
              <a:rPr lang="fr-CA" dirty="0" smtClean="0"/>
              <a:t>Déploiement de l’outil pour qu’il soit utilisé dans d’autres équipes</a:t>
            </a:r>
          </a:p>
          <a:p>
            <a:r>
              <a:rPr lang="fr-CA" dirty="0" smtClean="0"/>
              <a:t>Représentation de nouveaux contextes</a:t>
            </a:r>
            <a:endParaRPr lang="fr-CA" dirty="0"/>
          </a:p>
          <a:p>
            <a:pPr lvl="1"/>
            <a:r>
              <a:rPr lang="fr-CA" dirty="0" smtClean="0"/>
              <a:t>Ajustement pour représenter les instances plutôt que les classes</a:t>
            </a:r>
          </a:p>
          <a:p>
            <a:pPr lvl="1"/>
            <a:r>
              <a:rPr lang="fr-CA" dirty="0" smtClean="0"/>
              <a:t>Utilisation d’un item d’intérêt différent de l’élément logiciel, comme l’auteur</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fr-CA" smtClean="0"/>
              <a:t>Bibliographie</a:t>
            </a:r>
          </a:p>
        </p:txBody>
      </p:sp>
      <p:sp>
        <p:nvSpPr>
          <p:cNvPr id="48131" name="Rectangle 3"/>
          <p:cNvSpPr>
            <a:spLocks noGrp="1" noChangeArrowheads="1"/>
          </p:cNvSpPr>
          <p:nvPr>
            <p:ph type="body" idx="1"/>
          </p:nvPr>
        </p:nvSpPr>
        <p:spPr>
          <a:xfrm>
            <a:off x="971600" y="1772816"/>
            <a:ext cx="7366000" cy="4154488"/>
          </a:xfrm>
        </p:spPr>
        <p:txBody>
          <a:bodyPr/>
          <a:lstStyle/>
          <a:p>
            <a:pPr eaLnBrk="1" hangingPunct="1">
              <a:lnSpc>
                <a:spcPct val="80000"/>
              </a:lnSpc>
            </a:pPr>
            <a:r>
              <a:rPr lang="en-US" sz="1300" dirty="0" smtClean="0"/>
              <a:t>Eclipse : </a:t>
            </a:r>
            <a:r>
              <a:rPr lang="en-US" sz="1300" dirty="0" smtClean="0">
                <a:hlinkClick r:id="rId3"/>
              </a:rPr>
              <a:t>http://www.eclipse.org/</a:t>
            </a:r>
            <a:endParaRPr lang="en-US" sz="1300" dirty="0" smtClean="0"/>
          </a:p>
          <a:p>
            <a:pPr eaLnBrk="1" hangingPunct="1">
              <a:lnSpc>
                <a:spcPct val="80000"/>
              </a:lnSpc>
            </a:pPr>
            <a:r>
              <a:rPr lang="en-US" sz="1300" dirty="0" smtClean="0"/>
              <a:t>Michael J. </a:t>
            </a:r>
            <a:r>
              <a:rPr lang="en-US" sz="1300" dirty="0" err="1" smtClean="0"/>
              <a:t>Pacione</a:t>
            </a:r>
            <a:r>
              <a:rPr lang="en-US" sz="1300" dirty="0" smtClean="0"/>
              <a:t>, Marc Roper et Murray Wood. A novel software </a:t>
            </a:r>
            <a:r>
              <a:rPr lang="en-US" sz="1300" dirty="0" err="1" smtClean="0"/>
              <a:t>visualisation</a:t>
            </a:r>
            <a:r>
              <a:rPr lang="en-US" sz="1300" dirty="0" smtClean="0"/>
              <a:t> model to support software comprehension. </a:t>
            </a:r>
            <a:r>
              <a:rPr lang="en-US" sz="1300" dirty="0" err="1" smtClean="0"/>
              <a:t>Dans</a:t>
            </a:r>
            <a:r>
              <a:rPr lang="en-US" sz="1300" dirty="0" smtClean="0"/>
              <a:t> </a:t>
            </a:r>
            <a:r>
              <a:rPr lang="en-US" sz="1300" i="1" dirty="0" smtClean="0"/>
              <a:t>WCRE ’04 : Proceedings of the 11th Working Conference on Reverse Engineering</a:t>
            </a:r>
            <a:r>
              <a:rPr lang="en-US" sz="1300" dirty="0" smtClean="0"/>
              <a:t>, pages 70–79, 2004.</a:t>
            </a:r>
          </a:p>
          <a:p>
            <a:pPr eaLnBrk="1" hangingPunct="1">
              <a:lnSpc>
                <a:spcPct val="80000"/>
              </a:lnSpc>
            </a:pPr>
            <a:r>
              <a:rPr lang="en-US" sz="1300" dirty="0" smtClean="0"/>
              <a:t>Rational Rose : http://www-01.ibm.com/software/awdtools/developer/rose/</a:t>
            </a:r>
          </a:p>
          <a:p>
            <a:pPr eaLnBrk="1" hangingPunct="1">
              <a:lnSpc>
                <a:spcPct val="80000"/>
              </a:lnSpc>
            </a:pPr>
            <a:r>
              <a:rPr lang="en-US" sz="1300" dirty="0" smtClean="0"/>
              <a:t>MDA : </a:t>
            </a:r>
            <a:r>
              <a:rPr lang="en-US" sz="1300" dirty="0" smtClean="0">
                <a:hlinkClick r:id="rId4"/>
              </a:rPr>
              <a:t>http://www.omg.org/mda/</a:t>
            </a:r>
            <a:endParaRPr lang="en-US" sz="1300" dirty="0" smtClean="0"/>
          </a:p>
          <a:p>
            <a:pPr eaLnBrk="1" hangingPunct="1">
              <a:lnSpc>
                <a:spcPct val="80000"/>
              </a:lnSpc>
            </a:pPr>
            <a:r>
              <a:rPr lang="en-US" sz="1300" dirty="0" smtClean="0"/>
              <a:t>Douglas Bell. </a:t>
            </a:r>
            <a:r>
              <a:rPr lang="en-US" sz="1300" i="1" dirty="0" smtClean="0"/>
              <a:t>Software Engineering, A Programming Approach</a:t>
            </a:r>
            <a:r>
              <a:rPr lang="en-US" sz="1300" dirty="0" smtClean="0"/>
              <a:t>. Addison-Wesley, 2000.</a:t>
            </a:r>
          </a:p>
          <a:p>
            <a:pPr eaLnBrk="1" hangingPunct="1">
              <a:lnSpc>
                <a:spcPct val="80000"/>
              </a:lnSpc>
            </a:pPr>
            <a:r>
              <a:rPr lang="en-US" sz="1300" dirty="0" smtClean="0"/>
              <a:t>Dick Hamlet et Joe </a:t>
            </a:r>
            <a:r>
              <a:rPr lang="en-US" sz="1300" dirty="0" err="1" smtClean="0"/>
              <a:t>Maybee</a:t>
            </a:r>
            <a:r>
              <a:rPr lang="en-US" sz="1300" dirty="0" smtClean="0"/>
              <a:t>. </a:t>
            </a:r>
            <a:r>
              <a:rPr lang="en-US" sz="1300" i="1" dirty="0" smtClean="0"/>
              <a:t>The Engineering of Software</a:t>
            </a:r>
            <a:r>
              <a:rPr lang="en-US" sz="1300" dirty="0" smtClean="0"/>
              <a:t>. Addison-Wesley, 2001.</a:t>
            </a:r>
          </a:p>
          <a:p>
            <a:pPr eaLnBrk="1" hangingPunct="1">
              <a:lnSpc>
                <a:spcPct val="80000"/>
              </a:lnSpc>
            </a:pPr>
            <a:r>
              <a:rPr lang="en-US" sz="1300" dirty="0" err="1" smtClean="0"/>
              <a:t>Shyam</a:t>
            </a:r>
            <a:r>
              <a:rPr lang="en-US" sz="1300" dirty="0" smtClean="0"/>
              <a:t> R. </a:t>
            </a:r>
            <a:r>
              <a:rPr lang="en-US" sz="1300" dirty="0" err="1" smtClean="0"/>
              <a:t>Chidamber</a:t>
            </a:r>
            <a:r>
              <a:rPr lang="en-US" sz="1300" dirty="0" smtClean="0"/>
              <a:t> et Chris F. </a:t>
            </a:r>
            <a:r>
              <a:rPr lang="en-US" sz="1300" dirty="0" err="1" smtClean="0"/>
              <a:t>Kemerer</a:t>
            </a:r>
            <a:r>
              <a:rPr lang="en-US" sz="1300" dirty="0" smtClean="0"/>
              <a:t>. A metric suite for object oriented design. </a:t>
            </a:r>
            <a:r>
              <a:rPr lang="en-US" sz="1300" i="1" dirty="0" smtClean="0"/>
              <a:t>IEEE Transactions on Software Engineering</a:t>
            </a:r>
            <a:r>
              <a:rPr lang="en-US" sz="1300" dirty="0" smtClean="0"/>
              <a:t>, 20(6):293–318, June 1994.</a:t>
            </a:r>
          </a:p>
          <a:p>
            <a:r>
              <a:rPr lang="de-DE" sz="1300" dirty="0" smtClean="0"/>
              <a:t>Andrew </a:t>
            </a:r>
            <a:r>
              <a:rPr lang="de-DE" sz="1300" dirty="0" err="1" smtClean="0"/>
              <a:t>Bragdon</a:t>
            </a:r>
            <a:r>
              <a:rPr lang="de-DE" sz="1300" dirty="0" smtClean="0"/>
              <a:t>, Steven P. </a:t>
            </a:r>
            <a:r>
              <a:rPr lang="de-DE" sz="1300" dirty="0" err="1" smtClean="0"/>
              <a:t>Reiss</a:t>
            </a:r>
            <a:r>
              <a:rPr lang="de-DE" sz="1300" dirty="0" smtClean="0"/>
              <a:t>, Robert </a:t>
            </a:r>
            <a:r>
              <a:rPr lang="de-DE" sz="1300" dirty="0" err="1" smtClean="0"/>
              <a:t>Zeleznik</a:t>
            </a:r>
            <a:r>
              <a:rPr lang="de-DE" sz="1300" dirty="0" smtClean="0"/>
              <a:t>, </a:t>
            </a:r>
            <a:r>
              <a:rPr lang="de-DE" sz="1300" dirty="0" err="1" smtClean="0"/>
              <a:t>Suman</a:t>
            </a:r>
            <a:r>
              <a:rPr lang="de-DE" sz="1300" dirty="0" smtClean="0"/>
              <a:t> </a:t>
            </a:r>
            <a:r>
              <a:rPr lang="de-DE" sz="1300" dirty="0" err="1" smtClean="0"/>
              <a:t>Karumuri</a:t>
            </a:r>
            <a:r>
              <a:rPr lang="de-DE" sz="1300" dirty="0" smtClean="0"/>
              <a:t>, William </a:t>
            </a:r>
            <a:r>
              <a:rPr lang="fr-CA" sz="1300" dirty="0" smtClean="0"/>
              <a:t>Cheung, Joshua Kaplan, Christopher Coleman, </a:t>
            </a:r>
            <a:r>
              <a:rPr lang="fr-CA" sz="1300" dirty="0" err="1" smtClean="0"/>
              <a:t>Ferdi</a:t>
            </a:r>
            <a:r>
              <a:rPr lang="fr-CA" sz="1300" dirty="0" smtClean="0"/>
              <a:t> </a:t>
            </a:r>
            <a:r>
              <a:rPr lang="fr-CA" sz="1300" dirty="0" err="1" smtClean="0"/>
              <a:t>Adeputra</a:t>
            </a:r>
            <a:r>
              <a:rPr lang="fr-CA" sz="1300" dirty="0" smtClean="0"/>
              <a:t> et Joseph J. La-</a:t>
            </a:r>
            <a:r>
              <a:rPr lang="en-US" sz="1300" dirty="0" smtClean="0"/>
              <a:t>Viola, Jr. Code bubbles : rethinking the user interface paradigm of integrated development environments. </a:t>
            </a:r>
            <a:r>
              <a:rPr lang="en-US" sz="1300" dirty="0" err="1" smtClean="0"/>
              <a:t>Dans</a:t>
            </a:r>
            <a:r>
              <a:rPr lang="en-US" sz="1300" dirty="0" smtClean="0"/>
              <a:t> </a:t>
            </a:r>
            <a:r>
              <a:rPr lang="en-US" sz="1300" i="1" dirty="0" smtClean="0"/>
              <a:t>ICSE ’10 : Proceedings of the 32nd ACM/IEEE International Conference on Software Engineering, pages 455–464, 2010.</a:t>
            </a:r>
          </a:p>
          <a:p>
            <a:r>
              <a:rPr lang="en-US" sz="1300" dirty="0" smtClean="0"/>
              <a:t>Thomas Ball et Stephen G. </a:t>
            </a:r>
            <a:r>
              <a:rPr lang="en-US" sz="1300" dirty="0" err="1" smtClean="0"/>
              <a:t>Eick</a:t>
            </a:r>
            <a:r>
              <a:rPr lang="en-US" sz="1300" dirty="0" smtClean="0"/>
              <a:t>. Software visualization in the large. </a:t>
            </a:r>
            <a:r>
              <a:rPr lang="en-US" sz="1300" i="1" dirty="0" smtClean="0"/>
              <a:t>IEEE Computer</a:t>
            </a:r>
            <a:r>
              <a:rPr lang="en-US" sz="1300" dirty="0" smtClean="0"/>
              <a:t>, 29(4):33–43, 1996. </a:t>
            </a:r>
          </a:p>
          <a:p>
            <a:pPr eaLnBrk="1" hangingPunct="1">
              <a:lnSpc>
                <a:spcPct val="80000"/>
              </a:lnSpc>
            </a:pPr>
            <a:r>
              <a:rPr lang="en-US" sz="1300" dirty="0" err="1" smtClean="0"/>
              <a:t>Andrian</a:t>
            </a:r>
            <a:r>
              <a:rPr lang="en-US" sz="1300" dirty="0" smtClean="0"/>
              <a:t> Marcus, Louis </a:t>
            </a:r>
            <a:r>
              <a:rPr lang="en-US" sz="1300" dirty="0" err="1" smtClean="0"/>
              <a:t>Feng</a:t>
            </a:r>
            <a:r>
              <a:rPr lang="en-US" sz="1300" dirty="0" smtClean="0"/>
              <a:t> et Jonathan I. </a:t>
            </a:r>
            <a:r>
              <a:rPr lang="en-US" sz="1300" dirty="0" err="1" smtClean="0"/>
              <a:t>Maletic</a:t>
            </a:r>
            <a:r>
              <a:rPr lang="en-US" sz="1300" dirty="0" smtClean="0"/>
              <a:t>. 3D representations for software visualization. </a:t>
            </a:r>
            <a:r>
              <a:rPr lang="en-US" sz="1300" dirty="0" err="1" smtClean="0"/>
              <a:t>Dans</a:t>
            </a:r>
            <a:r>
              <a:rPr lang="en-US" sz="1300" dirty="0" smtClean="0"/>
              <a:t> </a:t>
            </a:r>
            <a:r>
              <a:rPr lang="en-US" sz="1300" i="1" dirty="0" err="1" smtClean="0"/>
              <a:t>SoftVis</a:t>
            </a:r>
            <a:r>
              <a:rPr lang="en-US" sz="1300" i="1" dirty="0" smtClean="0"/>
              <a:t> ’03 : Proceedings of 2003 ACM symposium on Software visualization</a:t>
            </a:r>
            <a:r>
              <a:rPr lang="en-US" sz="1300" dirty="0" smtClean="0"/>
              <a:t>, pages 27–36, New York, NY, USA, 2003.</a:t>
            </a:r>
          </a:p>
          <a:p>
            <a:pPr eaLnBrk="1" hangingPunct="1">
              <a:lnSpc>
                <a:spcPct val="80000"/>
              </a:lnSpc>
            </a:pPr>
            <a:r>
              <a:rPr lang="en-US" sz="1300" dirty="0" smtClean="0"/>
              <a:t>Guillaume </a:t>
            </a:r>
            <a:r>
              <a:rPr lang="en-US" sz="1300" dirty="0" err="1" smtClean="0"/>
              <a:t>Langelier</a:t>
            </a:r>
            <a:r>
              <a:rPr lang="en-US" sz="1300" dirty="0" smtClean="0"/>
              <a:t>, </a:t>
            </a:r>
            <a:r>
              <a:rPr lang="en-US" sz="1300" dirty="0" err="1" smtClean="0"/>
              <a:t>Houari</a:t>
            </a:r>
            <a:r>
              <a:rPr lang="en-US" sz="1300" dirty="0" smtClean="0"/>
              <a:t> </a:t>
            </a:r>
            <a:r>
              <a:rPr lang="en-US" sz="1300" dirty="0" err="1" smtClean="0"/>
              <a:t>Sahraoui</a:t>
            </a:r>
            <a:r>
              <a:rPr lang="en-US" sz="1300" dirty="0" smtClean="0"/>
              <a:t> et Pierre </a:t>
            </a:r>
            <a:r>
              <a:rPr lang="en-US" sz="1300" dirty="0" err="1" smtClean="0"/>
              <a:t>Poulin</a:t>
            </a:r>
            <a:r>
              <a:rPr lang="en-US" sz="1300" dirty="0" smtClean="0"/>
              <a:t>. Visualization-based analysis of quality for large-scale software systems. </a:t>
            </a:r>
            <a:r>
              <a:rPr lang="en-US" sz="1300" dirty="0" err="1" smtClean="0"/>
              <a:t>Dans</a:t>
            </a:r>
            <a:r>
              <a:rPr lang="en-US" sz="1300" dirty="0" smtClean="0"/>
              <a:t> </a:t>
            </a:r>
            <a:r>
              <a:rPr lang="en-US" sz="1300" i="1" dirty="0" smtClean="0"/>
              <a:t>ASE ’05 : Proceedings of the 20th IEEE/ACM international Conference on Automated software engineering</a:t>
            </a:r>
            <a:r>
              <a:rPr lang="en-US" sz="1300" dirty="0" smtClean="0"/>
              <a:t>, pages 214–223, 2005.</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fr-CA" smtClean="0"/>
              <a:t>Bibliographie</a:t>
            </a:r>
          </a:p>
        </p:txBody>
      </p:sp>
      <p:sp>
        <p:nvSpPr>
          <p:cNvPr id="49155" name="Rectangle 3"/>
          <p:cNvSpPr>
            <a:spLocks noGrp="1" noChangeArrowheads="1"/>
          </p:cNvSpPr>
          <p:nvPr>
            <p:ph type="body" idx="1"/>
          </p:nvPr>
        </p:nvSpPr>
        <p:spPr/>
        <p:txBody>
          <a:bodyPr/>
          <a:lstStyle/>
          <a:p>
            <a:r>
              <a:rPr lang="en-US" sz="1400" dirty="0" smtClean="0"/>
              <a:t>Thomas Fritz et Gail C. Murphy. Using information fragments to answer the questions developers ask. </a:t>
            </a:r>
            <a:r>
              <a:rPr lang="en-US" sz="1400" dirty="0" err="1" smtClean="0"/>
              <a:t>Dans</a:t>
            </a:r>
            <a:r>
              <a:rPr lang="en-US" sz="1400" dirty="0" smtClean="0"/>
              <a:t> </a:t>
            </a:r>
            <a:r>
              <a:rPr lang="en-US" sz="1400" i="1" dirty="0" smtClean="0"/>
              <a:t>ICSE ’10 : Proceedings of the 32nd ACM/IEEE International Conference on Software Engineering, pages 175–184, 2010.</a:t>
            </a:r>
            <a:endParaRPr lang="en-US" sz="1400" dirty="0" smtClean="0"/>
          </a:p>
          <a:p>
            <a:pPr eaLnBrk="1" hangingPunct="1">
              <a:lnSpc>
                <a:spcPct val="80000"/>
              </a:lnSpc>
            </a:pPr>
            <a:r>
              <a:rPr lang="en-US" sz="1400" dirty="0" smtClean="0"/>
              <a:t>Ronald A. </a:t>
            </a:r>
            <a:r>
              <a:rPr lang="en-US" sz="1400" dirty="0" err="1" smtClean="0"/>
              <a:t>Rensink</a:t>
            </a:r>
            <a:r>
              <a:rPr lang="en-US" sz="1400" dirty="0" smtClean="0"/>
              <a:t>, J. Kevin </a:t>
            </a:r>
            <a:r>
              <a:rPr lang="en-US" sz="1400" dirty="0" err="1" smtClean="0"/>
              <a:t>O’Regan</a:t>
            </a:r>
            <a:r>
              <a:rPr lang="en-US" sz="1400" dirty="0" smtClean="0"/>
              <a:t> et James J. Clark. To see or not to see : The need for attention to perceive changes in scenes. </a:t>
            </a:r>
            <a:r>
              <a:rPr lang="en-US" sz="1400" i="1" dirty="0" smtClean="0"/>
              <a:t>Psychological Science</a:t>
            </a:r>
            <a:r>
              <a:rPr lang="en-US" sz="1400" dirty="0" smtClean="0"/>
              <a:t>, 8:368–373, 1997.</a:t>
            </a:r>
          </a:p>
          <a:p>
            <a:pPr eaLnBrk="1" hangingPunct="1">
              <a:lnSpc>
                <a:spcPct val="80000"/>
              </a:lnSpc>
            </a:pPr>
            <a:r>
              <a:rPr lang="en-US" sz="1400" dirty="0" smtClean="0"/>
              <a:t>Guillaume </a:t>
            </a:r>
            <a:r>
              <a:rPr lang="en-US" sz="1400" dirty="0" err="1" smtClean="0"/>
              <a:t>Langelier</a:t>
            </a:r>
            <a:r>
              <a:rPr lang="en-US" sz="1400" dirty="0" smtClean="0"/>
              <a:t>, </a:t>
            </a:r>
            <a:r>
              <a:rPr lang="en-US" sz="1400" dirty="0" err="1" smtClean="0"/>
              <a:t>Houari</a:t>
            </a:r>
            <a:r>
              <a:rPr lang="en-US" sz="1400" dirty="0" smtClean="0"/>
              <a:t> </a:t>
            </a:r>
            <a:r>
              <a:rPr lang="en-US" sz="1400" dirty="0" err="1" smtClean="0"/>
              <a:t>Sahraoui</a:t>
            </a:r>
            <a:r>
              <a:rPr lang="en-US" sz="1400" dirty="0" smtClean="0"/>
              <a:t> et Pierre </a:t>
            </a:r>
            <a:r>
              <a:rPr lang="en-US" sz="1400" dirty="0" err="1" smtClean="0"/>
              <a:t>Poulin</a:t>
            </a:r>
            <a:r>
              <a:rPr lang="en-US" sz="1400" dirty="0" smtClean="0"/>
              <a:t>. Exploring the evolution of software quality with animated visualization. </a:t>
            </a:r>
            <a:r>
              <a:rPr lang="en-US" sz="1400" dirty="0" err="1" smtClean="0"/>
              <a:t>Dans</a:t>
            </a:r>
            <a:r>
              <a:rPr lang="en-US" sz="1400" dirty="0" smtClean="0"/>
              <a:t> </a:t>
            </a:r>
            <a:r>
              <a:rPr lang="en-US" sz="1400" i="1" dirty="0" smtClean="0"/>
              <a:t>VL/HCC 2008 : Symposium on Visual Languages and Human-Centric Computing</a:t>
            </a:r>
            <a:r>
              <a:rPr lang="en-US" sz="1400" dirty="0" smtClean="0"/>
              <a:t>, pages 13–20, 2008.</a:t>
            </a:r>
          </a:p>
          <a:p>
            <a:r>
              <a:rPr lang="fr-CA" sz="1400" dirty="0" smtClean="0"/>
              <a:t>Richard </a:t>
            </a:r>
            <a:r>
              <a:rPr lang="fr-CA" sz="1400" dirty="0" err="1" smtClean="0"/>
              <a:t>Wettel</a:t>
            </a:r>
            <a:r>
              <a:rPr lang="fr-CA" sz="1400" dirty="0" smtClean="0"/>
              <a:t> et </a:t>
            </a:r>
            <a:r>
              <a:rPr lang="fr-CA" sz="1400" dirty="0" err="1" smtClean="0"/>
              <a:t>Michele</a:t>
            </a:r>
            <a:r>
              <a:rPr lang="fr-CA" sz="1400" dirty="0" smtClean="0"/>
              <a:t> Lanza. Program </a:t>
            </a:r>
            <a:r>
              <a:rPr lang="fr-CA" sz="1400" dirty="0" err="1" smtClean="0"/>
              <a:t>comprehension</a:t>
            </a:r>
            <a:r>
              <a:rPr lang="fr-CA" sz="1400" dirty="0" smtClean="0"/>
              <a:t> </a:t>
            </a:r>
            <a:r>
              <a:rPr lang="fr-CA" sz="1400" dirty="0" err="1" smtClean="0"/>
              <a:t>through</a:t>
            </a:r>
            <a:r>
              <a:rPr lang="fr-CA" sz="1400" dirty="0" smtClean="0"/>
              <a:t> software </a:t>
            </a:r>
            <a:r>
              <a:rPr lang="fr-CA" sz="1400" dirty="0" err="1" smtClean="0"/>
              <a:t>habitability</a:t>
            </a:r>
            <a:r>
              <a:rPr lang="fr-CA" sz="1400" dirty="0" smtClean="0"/>
              <a:t>. </a:t>
            </a:r>
            <a:r>
              <a:rPr lang="en-US" sz="1400" dirty="0" err="1" smtClean="0"/>
              <a:t>Dans</a:t>
            </a:r>
            <a:r>
              <a:rPr lang="en-US" sz="1400" dirty="0" smtClean="0"/>
              <a:t> </a:t>
            </a:r>
            <a:r>
              <a:rPr lang="en-US" sz="1400" i="1" dirty="0" smtClean="0"/>
              <a:t>ICPC ’07 : Proceedings of the 15th IEEE International Conference </a:t>
            </a:r>
            <a:r>
              <a:rPr lang="fr-CA" sz="1400" i="1" dirty="0" smtClean="0"/>
              <a:t>on Program </a:t>
            </a:r>
            <a:r>
              <a:rPr lang="fr-CA" sz="1400" i="1" dirty="0" err="1" smtClean="0"/>
              <a:t>Comprehension</a:t>
            </a:r>
            <a:r>
              <a:rPr lang="fr-CA" sz="1400" i="1" dirty="0" smtClean="0"/>
              <a:t>, pages 231–240, 2007.</a:t>
            </a:r>
          </a:p>
          <a:p>
            <a:r>
              <a:rPr lang="fr-CA" sz="1400" dirty="0" smtClean="0"/>
              <a:t>Bas </a:t>
            </a:r>
            <a:r>
              <a:rPr lang="fr-CA" sz="1400" dirty="0" err="1" smtClean="0"/>
              <a:t>Cornelissen</a:t>
            </a:r>
            <a:r>
              <a:rPr lang="fr-CA" sz="1400" dirty="0" smtClean="0"/>
              <a:t>, Andy </a:t>
            </a:r>
            <a:r>
              <a:rPr lang="fr-CA" sz="1400" dirty="0" err="1" smtClean="0"/>
              <a:t>Zaidman</a:t>
            </a:r>
            <a:r>
              <a:rPr lang="fr-CA" sz="1400" dirty="0" smtClean="0"/>
              <a:t>, Arie van </a:t>
            </a:r>
            <a:r>
              <a:rPr lang="fr-CA" sz="1400" dirty="0" err="1" smtClean="0"/>
              <a:t>Deursen</a:t>
            </a:r>
            <a:r>
              <a:rPr lang="fr-CA" sz="1400" dirty="0" smtClean="0"/>
              <a:t> et Bart Van </a:t>
            </a:r>
            <a:r>
              <a:rPr lang="fr-CA" sz="1400" dirty="0" err="1" smtClean="0"/>
              <a:t>Rompaey</a:t>
            </a:r>
            <a:r>
              <a:rPr lang="fr-CA" sz="1400" dirty="0" smtClean="0"/>
              <a:t>. Trace </a:t>
            </a:r>
            <a:r>
              <a:rPr lang="fr-CA" sz="1400" dirty="0" err="1" smtClean="0"/>
              <a:t>visualization</a:t>
            </a:r>
            <a:r>
              <a:rPr lang="fr-CA" sz="1400" dirty="0" smtClean="0"/>
              <a:t> for program </a:t>
            </a:r>
            <a:r>
              <a:rPr lang="fr-CA" sz="1400" dirty="0" err="1" smtClean="0"/>
              <a:t>comprehension</a:t>
            </a:r>
            <a:r>
              <a:rPr lang="fr-CA" sz="1400" dirty="0" smtClean="0"/>
              <a:t> : A </a:t>
            </a:r>
            <a:r>
              <a:rPr lang="fr-CA" sz="1400" dirty="0" err="1" smtClean="0"/>
              <a:t>controlled</a:t>
            </a:r>
            <a:r>
              <a:rPr lang="fr-CA" sz="1400" dirty="0" smtClean="0"/>
              <a:t> </a:t>
            </a:r>
            <a:r>
              <a:rPr lang="fr-CA" sz="1400" dirty="0" err="1" smtClean="0"/>
              <a:t>experiment</a:t>
            </a:r>
            <a:r>
              <a:rPr lang="fr-CA" sz="1400" dirty="0" smtClean="0"/>
              <a:t>. Dans </a:t>
            </a:r>
            <a:r>
              <a:rPr lang="fr-CA" sz="1400" i="1" dirty="0" smtClean="0"/>
              <a:t>ICPC ’09 : IEEE International </a:t>
            </a:r>
            <a:r>
              <a:rPr lang="fr-CA" sz="1400" i="1" dirty="0" err="1" smtClean="0"/>
              <a:t>Conference</a:t>
            </a:r>
            <a:r>
              <a:rPr lang="fr-CA" sz="1400" i="1" dirty="0" smtClean="0"/>
              <a:t> on Program </a:t>
            </a:r>
            <a:r>
              <a:rPr lang="fr-CA" sz="1400" i="1" dirty="0" err="1" smtClean="0"/>
              <a:t>Comprehension</a:t>
            </a:r>
            <a:r>
              <a:rPr lang="fr-CA" sz="1400" i="1" dirty="0" smtClean="0"/>
              <a:t>, pages 100–109, </a:t>
            </a:r>
            <a:r>
              <a:rPr lang="fr-CA" sz="1400" dirty="0" smtClean="0"/>
              <a:t>2009.</a:t>
            </a:r>
          </a:p>
          <a:p>
            <a:r>
              <a:rPr lang="fr-CA" sz="1400" dirty="0" smtClean="0"/>
              <a:t>Adrian Kuhn, David </a:t>
            </a:r>
            <a:r>
              <a:rPr lang="fr-CA" sz="1400" dirty="0" err="1" smtClean="0"/>
              <a:t>Erni</a:t>
            </a:r>
            <a:r>
              <a:rPr lang="fr-CA" sz="1400" dirty="0" smtClean="0"/>
              <a:t>, Peter </a:t>
            </a:r>
            <a:r>
              <a:rPr lang="fr-CA" sz="1400" dirty="0" err="1" smtClean="0"/>
              <a:t>Loretan</a:t>
            </a:r>
            <a:r>
              <a:rPr lang="fr-CA" sz="1400" dirty="0" smtClean="0"/>
              <a:t> et Oscar </a:t>
            </a:r>
            <a:r>
              <a:rPr lang="fr-CA" sz="1400" dirty="0" err="1" smtClean="0"/>
              <a:t>Nierstrasz</a:t>
            </a:r>
            <a:r>
              <a:rPr lang="fr-CA" sz="1400" dirty="0" smtClean="0"/>
              <a:t>. Software </a:t>
            </a:r>
            <a:r>
              <a:rPr lang="fr-CA" sz="1400" dirty="0" err="1" smtClean="0"/>
              <a:t>cartography</a:t>
            </a:r>
            <a:r>
              <a:rPr lang="fr-CA" sz="1400" dirty="0" smtClean="0"/>
              <a:t> : </a:t>
            </a:r>
            <a:r>
              <a:rPr lang="en-US" sz="1400" dirty="0" smtClean="0"/>
              <a:t>thematic software visualization with consistent layout. </a:t>
            </a:r>
            <a:r>
              <a:rPr lang="en-US" sz="1400" i="1" dirty="0" smtClean="0"/>
              <a:t>J. </a:t>
            </a:r>
            <a:r>
              <a:rPr lang="en-US" sz="1400" i="1" dirty="0" err="1" smtClean="0"/>
              <a:t>Softw</a:t>
            </a:r>
            <a:r>
              <a:rPr lang="en-US" sz="1400" i="1" dirty="0" smtClean="0"/>
              <a:t>. </a:t>
            </a:r>
            <a:r>
              <a:rPr lang="en-US" sz="1400" i="1" dirty="0" err="1" smtClean="0"/>
              <a:t>Maint</a:t>
            </a:r>
            <a:r>
              <a:rPr lang="en-US" sz="1400" i="1" dirty="0" smtClean="0"/>
              <a:t>. </a:t>
            </a:r>
            <a:r>
              <a:rPr lang="en-US" sz="1400" i="1" dirty="0" err="1" smtClean="0"/>
              <a:t>Evol</a:t>
            </a:r>
            <a:r>
              <a:rPr lang="en-US" sz="1400" i="1" dirty="0" smtClean="0"/>
              <a:t>., 22: </a:t>
            </a:r>
            <a:r>
              <a:rPr lang="fr-CA" sz="1400" dirty="0" smtClean="0"/>
              <a:t>191–210, April 2010.</a:t>
            </a:r>
          </a:p>
          <a:p>
            <a:r>
              <a:rPr lang="fr-CA" sz="1400" dirty="0" err="1" smtClean="0"/>
              <a:t>Michele</a:t>
            </a:r>
            <a:r>
              <a:rPr lang="fr-CA" sz="1400" dirty="0" smtClean="0"/>
              <a:t> Lanza et Stéphane Ducasse. </a:t>
            </a:r>
            <a:r>
              <a:rPr lang="fr-CA" sz="1400" dirty="0" err="1" smtClean="0"/>
              <a:t>Polymetric</a:t>
            </a:r>
            <a:r>
              <a:rPr lang="fr-CA" sz="1400" dirty="0" smtClean="0"/>
              <a:t> </a:t>
            </a:r>
            <a:r>
              <a:rPr lang="fr-CA" sz="1400" dirty="0" err="1" smtClean="0"/>
              <a:t>views</a:t>
            </a:r>
            <a:r>
              <a:rPr lang="fr-CA" sz="1400" dirty="0" smtClean="0"/>
              <a:t>-a </a:t>
            </a:r>
            <a:r>
              <a:rPr lang="fr-CA" sz="1400" dirty="0" err="1" smtClean="0"/>
              <a:t>lightweight</a:t>
            </a:r>
            <a:r>
              <a:rPr lang="fr-CA" sz="1400" dirty="0" smtClean="0"/>
              <a:t> </a:t>
            </a:r>
            <a:r>
              <a:rPr lang="fr-CA" sz="1400" dirty="0" err="1" smtClean="0"/>
              <a:t>visual</a:t>
            </a:r>
            <a:r>
              <a:rPr lang="fr-CA" sz="1400" dirty="0" smtClean="0"/>
              <a:t> </a:t>
            </a:r>
            <a:r>
              <a:rPr lang="fr-CA" sz="1400" dirty="0" err="1" smtClean="0"/>
              <a:t>approach</a:t>
            </a:r>
            <a:r>
              <a:rPr lang="fr-CA" sz="1400" dirty="0" smtClean="0"/>
              <a:t> to reverse engineering. </a:t>
            </a:r>
            <a:r>
              <a:rPr lang="fr-CA" sz="1400" i="1" dirty="0" smtClean="0"/>
              <a:t>IEEE </a:t>
            </a:r>
            <a:r>
              <a:rPr lang="fr-CA" sz="1400" i="1" dirty="0" err="1" smtClean="0"/>
              <a:t>Trans</a:t>
            </a:r>
            <a:r>
              <a:rPr lang="fr-CA" sz="1400" i="1" dirty="0" smtClean="0"/>
              <a:t>. </a:t>
            </a:r>
            <a:r>
              <a:rPr lang="fr-CA" sz="1400" i="1" dirty="0" err="1" smtClean="0"/>
              <a:t>Softw</a:t>
            </a:r>
            <a:r>
              <a:rPr lang="fr-CA" sz="1400" i="1" dirty="0" smtClean="0"/>
              <a:t>. Eng., 29:782–795, </a:t>
            </a:r>
            <a:r>
              <a:rPr lang="fr-CA" sz="1400" i="1" dirty="0" err="1" smtClean="0"/>
              <a:t>September</a:t>
            </a:r>
            <a:r>
              <a:rPr lang="fr-CA" sz="1400" i="1" dirty="0" smtClean="0"/>
              <a:t> </a:t>
            </a:r>
            <a:r>
              <a:rPr lang="fr-CA" sz="1400" dirty="0" smtClean="0"/>
              <a:t>2003.</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Bibliographie</a:t>
            </a:r>
            <a:endParaRPr lang="fr-CA" dirty="0"/>
          </a:p>
        </p:txBody>
      </p:sp>
      <p:sp>
        <p:nvSpPr>
          <p:cNvPr id="3" name="Espace réservé du contenu 2"/>
          <p:cNvSpPr>
            <a:spLocks noGrp="1"/>
          </p:cNvSpPr>
          <p:nvPr>
            <p:ph idx="1"/>
          </p:nvPr>
        </p:nvSpPr>
        <p:spPr>
          <a:xfrm>
            <a:off x="969963" y="1556792"/>
            <a:ext cx="7366000" cy="4154488"/>
          </a:xfrm>
        </p:spPr>
        <p:txBody>
          <a:bodyPr/>
          <a:lstStyle/>
          <a:p>
            <a:r>
              <a:rPr lang="fr-CA" sz="1400" dirty="0" smtClean="0"/>
              <a:t>Michael </a:t>
            </a:r>
            <a:r>
              <a:rPr lang="fr-CA" sz="1400" dirty="0" err="1" smtClean="0"/>
              <a:t>Ogawa</a:t>
            </a:r>
            <a:r>
              <a:rPr lang="fr-CA" sz="1400" dirty="0" smtClean="0"/>
              <a:t> et Kwan-</a:t>
            </a:r>
            <a:r>
              <a:rPr lang="fr-CA" sz="1400" dirty="0" err="1" smtClean="0"/>
              <a:t>LiuMa</a:t>
            </a:r>
            <a:r>
              <a:rPr lang="fr-CA" sz="1400" dirty="0" smtClean="0"/>
              <a:t>. </a:t>
            </a:r>
            <a:r>
              <a:rPr lang="fr-CA" sz="1400" dirty="0" err="1" smtClean="0"/>
              <a:t>code_swarm</a:t>
            </a:r>
            <a:r>
              <a:rPr lang="fr-CA" sz="1400" dirty="0" smtClean="0"/>
              <a:t> : A design </a:t>
            </a:r>
            <a:r>
              <a:rPr lang="fr-CA" sz="1400" dirty="0" err="1" smtClean="0"/>
              <a:t>study</a:t>
            </a:r>
            <a:r>
              <a:rPr lang="fr-CA" sz="1400" dirty="0" smtClean="0"/>
              <a:t> in </a:t>
            </a:r>
            <a:r>
              <a:rPr lang="fr-CA" sz="1400" dirty="0" err="1" smtClean="0"/>
              <a:t>organic</a:t>
            </a:r>
            <a:r>
              <a:rPr lang="fr-CA" sz="1400" dirty="0" smtClean="0"/>
              <a:t> software </a:t>
            </a:r>
            <a:r>
              <a:rPr lang="en-US" sz="1400" dirty="0" smtClean="0"/>
              <a:t>visualization. IEEE Transactions on Visualization and Computer Graphics, 15:</a:t>
            </a:r>
            <a:r>
              <a:rPr lang="fr-CA" sz="1400" dirty="0" smtClean="0"/>
              <a:t>1097–1104, 2009.</a:t>
            </a:r>
          </a:p>
          <a:p>
            <a:r>
              <a:rPr lang="de-DE" sz="1400" dirty="0" smtClean="0"/>
              <a:t>Martin </a:t>
            </a:r>
            <a:r>
              <a:rPr lang="de-DE" sz="1400" dirty="0" err="1" smtClean="0"/>
              <a:t>Pinzger</a:t>
            </a:r>
            <a:r>
              <a:rPr lang="de-DE" sz="1400" dirty="0" smtClean="0"/>
              <a:t>, Harald </a:t>
            </a:r>
            <a:r>
              <a:rPr lang="de-DE" sz="1400" dirty="0" err="1" smtClean="0"/>
              <a:t>Gall</a:t>
            </a:r>
            <a:r>
              <a:rPr lang="de-DE" sz="1400" dirty="0" smtClean="0"/>
              <a:t>, Michael Fischer et Michele Lanza. </a:t>
            </a:r>
            <a:r>
              <a:rPr lang="de-DE" sz="1400" dirty="0" err="1" smtClean="0"/>
              <a:t>Visualizing</a:t>
            </a:r>
            <a:r>
              <a:rPr lang="de-DE" sz="1400" dirty="0" smtClean="0"/>
              <a:t> multiple </a:t>
            </a:r>
            <a:r>
              <a:rPr lang="en-US" sz="1400" dirty="0" smtClean="0"/>
              <a:t>evolution metrics. </a:t>
            </a:r>
            <a:r>
              <a:rPr lang="en-US" sz="1400" dirty="0" err="1" smtClean="0"/>
              <a:t>Dans</a:t>
            </a:r>
            <a:r>
              <a:rPr lang="en-US" sz="1400" dirty="0" smtClean="0"/>
              <a:t> </a:t>
            </a:r>
            <a:r>
              <a:rPr lang="en-US" sz="1400" dirty="0" err="1" smtClean="0"/>
              <a:t>SoftVis</a:t>
            </a:r>
            <a:r>
              <a:rPr lang="en-US" sz="1400" dirty="0" smtClean="0"/>
              <a:t> ’05 : Proceedings of the 2005 ACM symposium on Software Visualization, pages 67–75, 2005.</a:t>
            </a:r>
          </a:p>
          <a:p>
            <a:r>
              <a:rPr lang="fr-CA" sz="1400" dirty="0" smtClean="0"/>
              <a:t>Marco D’Ambros et </a:t>
            </a:r>
            <a:r>
              <a:rPr lang="fr-CA" sz="1400" dirty="0" err="1" smtClean="0"/>
              <a:t>Michele</a:t>
            </a:r>
            <a:r>
              <a:rPr lang="fr-CA" sz="1400" dirty="0" smtClean="0"/>
              <a:t> Lanza. Reverse engineering </a:t>
            </a:r>
            <a:r>
              <a:rPr lang="fr-CA" sz="1400" dirty="0" err="1" smtClean="0"/>
              <a:t>with</a:t>
            </a:r>
            <a:r>
              <a:rPr lang="fr-CA" sz="1400" dirty="0" smtClean="0"/>
              <a:t> </a:t>
            </a:r>
            <a:r>
              <a:rPr lang="fr-CA" sz="1400" dirty="0" err="1" smtClean="0"/>
              <a:t>logical</a:t>
            </a:r>
            <a:r>
              <a:rPr lang="fr-CA" sz="1400" dirty="0" smtClean="0"/>
              <a:t> </a:t>
            </a:r>
            <a:r>
              <a:rPr lang="fr-CA" sz="1400" dirty="0" err="1" smtClean="0"/>
              <a:t>coupling</a:t>
            </a:r>
            <a:r>
              <a:rPr lang="fr-CA" sz="1400" dirty="0" smtClean="0"/>
              <a:t>. </a:t>
            </a:r>
            <a:r>
              <a:rPr lang="en-US" sz="1400" dirty="0" err="1" smtClean="0"/>
              <a:t>Dans</a:t>
            </a:r>
            <a:r>
              <a:rPr lang="en-US" sz="1400" dirty="0" smtClean="0"/>
              <a:t> WCRE ’06 : Proceedings of the 13th Working Conference on Reverse Engineering, </a:t>
            </a:r>
            <a:r>
              <a:rPr lang="fr-CA" sz="1400" dirty="0" smtClean="0"/>
              <a:t>pages 189–198, 2006.</a:t>
            </a:r>
          </a:p>
          <a:p>
            <a:r>
              <a:rPr lang="fr-CA" sz="1400" dirty="0" err="1" smtClean="0"/>
              <a:t>Jingwei</a:t>
            </a:r>
            <a:r>
              <a:rPr lang="fr-CA" sz="1400" dirty="0" smtClean="0"/>
              <a:t> Wu, Richard C. Holt et Ahmed E. Hassan. </a:t>
            </a:r>
            <a:r>
              <a:rPr lang="fr-CA" sz="1400" dirty="0" err="1" smtClean="0"/>
              <a:t>Exploring</a:t>
            </a:r>
            <a:r>
              <a:rPr lang="fr-CA" sz="1400" dirty="0" smtClean="0"/>
              <a:t> software </a:t>
            </a:r>
            <a:r>
              <a:rPr lang="fr-CA" sz="1400" dirty="0" err="1" smtClean="0"/>
              <a:t>evolution</a:t>
            </a:r>
            <a:r>
              <a:rPr lang="fr-CA" sz="1400" dirty="0" smtClean="0"/>
              <a:t> </a:t>
            </a:r>
            <a:r>
              <a:rPr lang="en-US" sz="1400" dirty="0" smtClean="0"/>
              <a:t>using spectrographs. </a:t>
            </a:r>
            <a:r>
              <a:rPr lang="en-US" sz="1400" dirty="0" err="1" smtClean="0"/>
              <a:t>Dans</a:t>
            </a:r>
            <a:r>
              <a:rPr lang="en-US" sz="1400" dirty="0" smtClean="0"/>
              <a:t> </a:t>
            </a:r>
            <a:r>
              <a:rPr lang="en-US" sz="1400" i="1" dirty="0" smtClean="0"/>
              <a:t>WCRE ’04 : Proceedings of the 11th Working Conference on Reverse Engineering, pages 80–89. IEEE Computer Society, 2004.</a:t>
            </a:r>
          </a:p>
          <a:p>
            <a:r>
              <a:rPr lang="en-US" sz="1400" dirty="0" smtClean="0"/>
              <a:t>A. </a:t>
            </a:r>
            <a:r>
              <a:rPr lang="en-US" sz="1400" dirty="0" err="1" smtClean="0"/>
              <a:t>Telea</a:t>
            </a:r>
            <a:r>
              <a:rPr lang="en-US" sz="1400" dirty="0" smtClean="0"/>
              <a:t>, H. </a:t>
            </a:r>
            <a:r>
              <a:rPr lang="en-US" sz="1400" dirty="0" err="1" smtClean="0"/>
              <a:t>Byelas</a:t>
            </a:r>
            <a:r>
              <a:rPr lang="en-US" sz="1400" dirty="0" smtClean="0"/>
              <a:t>, and L. </a:t>
            </a:r>
            <a:r>
              <a:rPr lang="en-US" sz="1400" dirty="0" err="1" smtClean="0"/>
              <a:t>Voinea</a:t>
            </a:r>
            <a:r>
              <a:rPr lang="en-US" sz="1400" dirty="0" smtClean="0"/>
              <a:t>. A framework for reverse engineering </a:t>
            </a:r>
            <a:r>
              <a:rPr lang="fr-CA" sz="1400" dirty="0" smtClean="0"/>
              <a:t>large c++ code bases. </a:t>
            </a:r>
            <a:r>
              <a:rPr lang="fr-CA" sz="1400" i="1" dirty="0" err="1" smtClean="0"/>
              <a:t>Electron</a:t>
            </a:r>
            <a:r>
              <a:rPr lang="fr-CA" sz="1400" i="1" dirty="0" smtClean="0"/>
              <a:t>. Notes </a:t>
            </a:r>
            <a:r>
              <a:rPr lang="fr-CA" sz="1400" i="1" dirty="0" err="1" smtClean="0"/>
              <a:t>Theor</a:t>
            </a:r>
            <a:r>
              <a:rPr lang="fr-CA" sz="1400" i="1" dirty="0" smtClean="0"/>
              <a:t>. Comput. </a:t>
            </a:r>
            <a:r>
              <a:rPr lang="fr-CA" sz="1400" i="1" dirty="0" err="1" smtClean="0"/>
              <a:t>Sci</a:t>
            </a:r>
            <a:r>
              <a:rPr lang="fr-CA" sz="1400" i="1" dirty="0" smtClean="0"/>
              <a:t>., 233:143–159, </a:t>
            </a:r>
            <a:r>
              <a:rPr lang="fr-CA" sz="1400" dirty="0" smtClean="0"/>
              <a:t>2009.</a:t>
            </a:r>
            <a:endParaRPr lang="en-US" sz="1400" dirty="0" smtClean="0"/>
          </a:p>
          <a:p>
            <a:r>
              <a:rPr lang="fr-CA" sz="1400" dirty="0" smtClean="0"/>
              <a:t>Michael J. </a:t>
            </a:r>
            <a:r>
              <a:rPr lang="fr-CA" sz="1400" dirty="0" err="1" smtClean="0"/>
              <a:t>Pacione</a:t>
            </a:r>
            <a:r>
              <a:rPr lang="fr-CA" sz="1400" dirty="0" smtClean="0"/>
              <a:t>, Marc Roper et Murray Wood. A </a:t>
            </a:r>
            <a:r>
              <a:rPr lang="fr-CA" sz="1400" dirty="0" err="1" smtClean="0"/>
              <a:t>novel</a:t>
            </a:r>
            <a:r>
              <a:rPr lang="fr-CA" sz="1400" dirty="0" smtClean="0"/>
              <a:t> software visualisation </a:t>
            </a:r>
            <a:r>
              <a:rPr lang="en-US" sz="1400" dirty="0" smtClean="0"/>
              <a:t>model to support software comprehension. </a:t>
            </a:r>
            <a:r>
              <a:rPr lang="en-US" sz="1400" dirty="0" err="1" smtClean="0"/>
              <a:t>Dans</a:t>
            </a:r>
            <a:r>
              <a:rPr lang="en-US" sz="1400" dirty="0" smtClean="0"/>
              <a:t> </a:t>
            </a:r>
            <a:r>
              <a:rPr lang="en-US" sz="1400" i="1" dirty="0" smtClean="0"/>
              <a:t>WCRE ’04 : Proceedings of the 11th Working Conference on Reverse Engineering, pages 70–79, 2004.</a:t>
            </a:r>
          </a:p>
          <a:p>
            <a:r>
              <a:rPr lang="fr-CA" sz="1400" dirty="0" smtClean="0"/>
              <a:t>Mircea </a:t>
            </a:r>
            <a:r>
              <a:rPr lang="fr-CA" sz="1400" dirty="0" err="1" smtClean="0"/>
              <a:t>Lungu</a:t>
            </a:r>
            <a:r>
              <a:rPr lang="fr-CA" sz="1400" dirty="0" smtClean="0"/>
              <a:t>, </a:t>
            </a:r>
            <a:r>
              <a:rPr lang="fr-CA" sz="1400" dirty="0" err="1" smtClean="0"/>
              <a:t>Michele</a:t>
            </a:r>
            <a:r>
              <a:rPr lang="fr-CA" sz="1400" dirty="0" smtClean="0"/>
              <a:t> Lanza, Tudor </a:t>
            </a:r>
            <a:r>
              <a:rPr lang="fr-CA" sz="1400" dirty="0" err="1" smtClean="0"/>
              <a:t>Gîrba</a:t>
            </a:r>
            <a:r>
              <a:rPr lang="fr-CA" sz="1400" dirty="0" smtClean="0"/>
              <a:t> et Romain </a:t>
            </a:r>
            <a:r>
              <a:rPr lang="fr-CA" sz="1400" dirty="0" err="1" smtClean="0"/>
              <a:t>Robbes</a:t>
            </a:r>
            <a:r>
              <a:rPr lang="fr-CA" sz="1400" dirty="0" smtClean="0"/>
              <a:t>. The </a:t>
            </a:r>
            <a:r>
              <a:rPr lang="fr-CA" sz="1400" dirty="0" err="1" smtClean="0"/>
              <a:t>small</a:t>
            </a:r>
            <a:r>
              <a:rPr lang="fr-CA" sz="1400" dirty="0" smtClean="0"/>
              <a:t> </a:t>
            </a:r>
            <a:r>
              <a:rPr lang="fr-CA" sz="1400" dirty="0" err="1" smtClean="0"/>
              <a:t>project</a:t>
            </a:r>
            <a:r>
              <a:rPr lang="fr-CA" sz="1400" dirty="0" smtClean="0"/>
              <a:t> </a:t>
            </a:r>
            <a:r>
              <a:rPr lang="en-US" sz="1400" dirty="0" smtClean="0"/>
              <a:t>observatory : Visualizing software ecosystems. </a:t>
            </a:r>
            <a:r>
              <a:rPr lang="en-US" sz="1400" i="1" dirty="0" smtClean="0"/>
              <a:t>Sci. </a:t>
            </a:r>
            <a:r>
              <a:rPr lang="en-US" sz="1400" i="1" dirty="0" err="1" smtClean="0"/>
              <a:t>Comput</a:t>
            </a:r>
            <a:r>
              <a:rPr lang="en-US" sz="1400" i="1" dirty="0" smtClean="0"/>
              <a:t>. Program., 75:264–</a:t>
            </a:r>
            <a:r>
              <a:rPr lang="fr-CA" sz="1400" dirty="0" smtClean="0"/>
              <a:t>275, April 2010.</a:t>
            </a:r>
          </a:p>
          <a:p>
            <a:endParaRPr lang="en-US" sz="1400" i="1"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Thèse</a:t>
            </a:r>
            <a:endParaRPr lang="fr-CA" dirty="0"/>
          </a:p>
        </p:txBody>
      </p:sp>
      <p:sp>
        <p:nvSpPr>
          <p:cNvPr id="3" name="Espace réservé du contenu 2"/>
          <p:cNvSpPr>
            <a:spLocks noGrp="1"/>
          </p:cNvSpPr>
          <p:nvPr>
            <p:ph idx="1"/>
          </p:nvPr>
        </p:nvSpPr>
        <p:spPr/>
        <p:txBody>
          <a:bodyPr/>
          <a:lstStyle/>
          <a:p>
            <a:r>
              <a:rPr lang="fr-CA" sz="2400" dirty="0" smtClean="0"/>
              <a:t>L’utilisation des principes suivants améliorerait </a:t>
            </a:r>
            <a:r>
              <a:rPr lang="fr-CA" sz="2400" smtClean="0"/>
              <a:t>les environnements </a:t>
            </a:r>
            <a:r>
              <a:rPr lang="fr-CA" sz="2400" dirty="0" smtClean="0"/>
              <a:t>de développement modernes :</a:t>
            </a:r>
          </a:p>
          <a:p>
            <a:pPr lvl="1"/>
            <a:r>
              <a:rPr lang="fr-CA" sz="2000" dirty="0" smtClean="0"/>
              <a:t>La modélisation de l’information dans un cadre structuré</a:t>
            </a:r>
          </a:p>
          <a:p>
            <a:pPr lvl="1"/>
            <a:r>
              <a:rPr lang="fr-CA" sz="2000" dirty="0"/>
              <a:t>L</a:t>
            </a:r>
            <a:r>
              <a:rPr lang="fr-CA" sz="2000" dirty="0" smtClean="0"/>
              <a:t>a représentation de cette information à travers différentes vues efficaces pour le système visuel humain</a:t>
            </a:r>
          </a:p>
          <a:p>
            <a:pPr lvl="1"/>
            <a:r>
              <a:rPr lang="fr-CA" sz="2000" dirty="0"/>
              <a:t>L</a:t>
            </a:r>
            <a:r>
              <a:rPr lang="fr-CA" sz="2000" dirty="0" smtClean="0"/>
              <a:t>’utilisation de la cohérence</a:t>
            </a:r>
          </a:p>
          <a:p>
            <a:pPr lvl="2"/>
            <a:r>
              <a:rPr lang="fr-CA" sz="1800" dirty="0" smtClean="0"/>
              <a:t>Pour former un tout entre les différentes vues</a:t>
            </a:r>
          </a:p>
          <a:p>
            <a:pPr lvl="2"/>
            <a:r>
              <a:rPr lang="fr-CA" sz="1800" dirty="0" smtClean="0"/>
              <a:t>Pour réduire l’effort cognitif lors des déplacements entre les vues</a:t>
            </a:r>
            <a:endParaRPr lang="fr-CA" sz="1800" dirty="0"/>
          </a:p>
        </p:txBody>
      </p:sp>
    </p:spTree>
    <p:extLst>
      <p:ext uri="{BB962C8B-B14F-4D97-AF65-F5344CB8AC3E}">
        <p14:creationId xmlns="" xmlns:p14="http://schemas.microsoft.com/office/powerpoint/2010/main" val="29203282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fr-FR" smtClean="0"/>
              <a:t>Mes publications</a:t>
            </a:r>
          </a:p>
        </p:txBody>
      </p:sp>
      <p:sp>
        <p:nvSpPr>
          <p:cNvPr id="50179" name="Rectangle 3"/>
          <p:cNvSpPr>
            <a:spLocks noGrp="1" noChangeArrowheads="1"/>
          </p:cNvSpPr>
          <p:nvPr>
            <p:ph type="body" idx="1"/>
          </p:nvPr>
        </p:nvSpPr>
        <p:spPr/>
        <p:txBody>
          <a:bodyPr/>
          <a:lstStyle/>
          <a:p>
            <a:pPr>
              <a:lnSpc>
                <a:spcPct val="80000"/>
              </a:lnSpc>
            </a:pPr>
            <a:r>
              <a:rPr lang="fr-FR" sz="1400" dirty="0"/>
              <a:t>Guillaume </a:t>
            </a:r>
            <a:r>
              <a:rPr lang="fr-FR" sz="1400" dirty="0" err="1"/>
              <a:t>Langelier</a:t>
            </a:r>
            <a:r>
              <a:rPr lang="fr-FR" sz="1400" dirty="0"/>
              <a:t>, Houari Sahraoui et Pierre Poulin. </a:t>
            </a:r>
            <a:r>
              <a:rPr lang="fr-FR" sz="1400" dirty="0" err="1"/>
              <a:t>Exploring</a:t>
            </a:r>
            <a:r>
              <a:rPr lang="fr-FR" sz="1400" dirty="0"/>
              <a:t> the </a:t>
            </a:r>
            <a:r>
              <a:rPr lang="fr-FR" sz="1400" dirty="0" err="1"/>
              <a:t>evolution</a:t>
            </a:r>
            <a:r>
              <a:rPr lang="fr-FR" sz="1400" dirty="0"/>
              <a:t> of software </a:t>
            </a:r>
            <a:r>
              <a:rPr lang="fr-FR" sz="1400" dirty="0" err="1"/>
              <a:t>quality</a:t>
            </a:r>
            <a:r>
              <a:rPr lang="fr-FR" sz="1400" dirty="0"/>
              <a:t> </a:t>
            </a:r>
            <a:r>
              <a:rPr lang="fr-FR" sz="1400" dirty="0" err="1"/>
              <a:t>with</a:t>
            </a:r>
            <a:r>
              <a:rPr lang="fr-FR" sz="1400" dirty="0"/>
              <a:t> </a:t>
            </a:r>
            <a:r>
              <a:rPr lang="fr-FR" sz="1400" dirty="0" err="1"/>
              <a:t>animated</a:t>
            </a:r>
            <a:r>
              <a:rPr lang="fr-FR" sz="1400" dirty="0"/>
              <a:t> </a:t>
            </a:r>
            <a:r>
              <a:rPr lang="fr-FR" sz="1400" dirty="0" err="1"/>
              <a:t>visualization</a:t>
            </a:r>
            <a:r>
              <a:rPr lang="fr-FR" sz="1400" dirty="0"/>
              <a:t>. Dans </a:t>
            </a:r>
            <a:r>
              <a:rPr lang="fr-FR" sz="1400" i="1" dirty="0"/>
              <a:t>VL/HCC 2008 : Symposium on Visual </a:t>
            </a:r>
            <a:r>
              <a:rPr lang="fr-FR" sz="1400" i="1" dirty="0" err="1"/>
              <a:t>Languages</a:t>
            </a:r>
            <a:r>
              <a:rPr lang="fr-FR" sz="1400" i="1" dirty="0"/>
              <a:t> and </a:t>
            </a:r>
            <a:r>
              <a:rPr lang="fr-FR" sz="1400" i="1" dirty="0" err="1"/>
              <a:t>Human-Centric</a:t>
            </a:r>
            <a:r>
              <a:rPr lang="fr-FR" sz="1400" i="1" dirty="0"/>
              <a:t> </a:t>
            </a:r>
            <a:r>
              <a:rPr lang="fr-FR" sz="1400" i="1" dirty="0" err="1"/>
              <a:t>Computing</a:t>
            </a:r>
            <a:r>
              <a:rPr lang="fr-FR" sz="1400" dirty="0"/>
              <a:t>, pages 13–20, 2008</a:t>
            </a:r>
            <a:r>
              <a:rPr lang="fr-FR" sz="1400" dirty="0" smtClean="0"/>
              <a:t>.</a:t>
            </a:r>
          </a:p>
          <a:p>
            <a:pPr>
              <a:lnSpc>
                <a:spcPct val="80000"/>
              </a:lnSpc>
            </a:pPr>
            <a:r>
              <a:rPr lang="fr-FR" sz="1400" dirty="0"/>
              <a:t>Guillaume </a:t>
            </a:r>
            <a:r>
              <a:rPr lang="fr-FR" sz="1400" dirty="0" err="1"/>
              <a:t>Langelier</a:t>
            </a:r>
            <a:r>
              <a:rPr lang="fr-FR" sz="1400" dirty="0"/>
              <a:t>, Houari Sahraoui et Pierre Poulin. Animation </a:t>
            </a:r>
            <a:r>
              <a:rPr lang="fr-FR" sz="1400" dirty="0" err="1"/>
              <a:t>coherence</a:t>
            </a:r>
            <a:r>
              <a:rPr lang="fr-FR" sz="1400" dirty="0"/>
              <a:t> in </a:t>
            </a:r>
            <a:r>
              <a:rPr lang="fr-FR" sz="1400" dirty="0" err="1"/>
              <a:t>representing</a:t>
            </a:r>
            <a:r>
              <a:rPr lang="fr-FR" sz="1400" dirty="0"/>
              <a:t> software </a:t>
            </a:r>
            <a:r>
              <a:rPr lang="fr-FR" sz="1400" dirty="0" err="1"/>
              <a:t>evolution</a:t>
            </a:r>
            <a:r>
              <a:rPr lang="fr-FR" sz="1400" dirty="0"/>
              <a:t>. Dans </a:t>
            </a:r>
            <a:r>
              <a:rPr lang="fr-FR" sz="1400" i="1" dirty="0" err="1"/>
              <a:t>Proceedings</a:t>
            </a:r>
            <a:r>
              <a:rPr lang="fr-FR" sz="1400" i="1" dirty="0"/>
              <a:t> 10th ECOOP Workshop on Quantitative </a:t>
            </a:r>
            <a:r>
              <a:rPr lang="fr-FR" sz="1400" i="1" dirty="0" err="1"/>
              <a:t>Approaches</a:t>
            </a:r>
            <a:r>
              <a:rPr lang="fr-FR" sz="1400" i="1" dirty="0"/>
              <a:t> in Object-</a:t>
            </a:r>
            <a:r>
              <a:rPr lang="fr-FR" sz="1400" i="1" dirty="0" err="1"/>
              <a:t>Oriented</a:t>
            </a:r>
            <a:r>
              <a:rPr lang="fr-FR" sz="1400" i="1" dirty="0"/>
              <a:t> Software Engineering (QAOOSE)</a:t>
            </a:r>
            <a:r>
              <a:rPr lang="fr-FR" sz="1400" dirty="0"/>
              <a:t>, 2006.</a:t>
            </a:r>
          </a:p>
          <a:p>
            <a:pPr>
              <a:lnSpc>
                <a:spcPct val="80000"/>
              </a:lnSpc>
            </a:pPr>
            <a:r>
              <a:rPr lang="fr-FR" sz="1400" dirty="0"/>
              <a:t>Guillaume </a:t>
            </a:r>
            <a:r>
              <a:rPr lang="fr-FR" sz="1400" dirty="0" err="1"/>
              <a:t>Langelier</a:t>
            </a:r>
            <a:r>
              <a:rPr lang="fr-FR" sz="1400" dirty="0"/>
              <a:t>, Houari Sahraoui et Pierre Poulin. Visualisation du logiciel et de son évolution. Dans </a:t>
            </a:r>
            <a:r>
              <a:rPr lang="fr-FR" sz="1400" i="1" dirty="0"/>
              <a:t>Acte Atelier sur l’évolution du logiciel (AEL)</a:t>
            </a:r>
            <a:r>
              <a:rPr lang="fr-FR" sz="1400" dirty="0"/>
              <a:t>, 2006</a:t>
            </a:r>
            <a:r>
              <a:rPr lang="fr-FR" sz="1400" dirty="0" smtClean="0"/>
              <a:t>.</a:t>
            </a:r>
          </a:p>
          <a:p>
            <a:pPr>
              <a:lnSpc>
                <a:spcPct val="80000"/>
              </a:lnSpc>
            </a:pPr>
            <a:r>
              <a:rPr lang="fr-FR" sz="1400" dirty="0" smtClean="0"/>
              <a:t>Guillaume </a:t>
            </a:r>
            <a:r>
              <a:rPr lang="fr-FR" sz="1400" dirty="0" err="1" smtClean="0"/>
              <a:t>Langelier</a:t>
            </a:r>
            <a:r>
              <a:rPr lang="fr-FR" sz="1400" dirty="0" smtClean="0"/>
              <a:t>. Visualisation de la qualité des logiciels de grande taille. Mémoire de maîtrise, Université de Montréal, 2006.</a:t>
            </a:r>
          </a:p>
          <a:p>
            <a:pPr>
              <a:lnSpc>
                <a:spcPct val="80000"/>
              </a:lnSpc>
            </a:pPr>
            <a:r>
              <a:rPr lang="fr-FR" sz="1400" dirty="0" smtClean="0"/>
              <a:t>Guillaume </a:t>
            </a:r>
            <a:r>
              <a:rPr lang="fr-FR" sz="1400" dirty="0" err="1" smtClean="0"/>
              <a:t>Langelier</a:t>
            </a:r>
            <a:r>
              <a:rPr lang="fr-FR" sz="1400" dirty="0" smtClean="0"/>
              <a:t>, Houari Sahraoui et Pierre Poulin. Visualisation and </a:t>
            </a:r>
            <a:r>
              <a:rPr lang="fr-FR" sz="1400" dirty="0" err="1" smtClean="0"/>
              <a:t>analysis</a:t>
            </a:r>
            <a:r>
              <a:rPr lang="fr-FR" sz="1400" dirty="0" smtClean="0"/>
              <a:t> of software quantitative data. Dans </a:t>
            </a:r>
            <a:r>
              <a:rPr lang="fr-FR" sz="1400" i="1" dirty="0" err="1" smtClean="0"/>
              <a:t>Proceedings</a:t>
            </a:r>
            <a:r>
              <a:rPr lang="fr-FR" sz="1400" i="1" dirty="0" smtClean="0"/>
              <a:t> 9th ECOOP Workshop on Quantitative </a:t>
            </a:r>
            <a:r>
              <a:rPr lang="fr-FR" sz="1400" i="1" dirty="0" err="1" smtClean="0"/>
              <a:t>Approaches</a:t>
            </a:r>
            <a:r>
              <a:rPr lang="fr-FR" sz="1400" i="1" dirty="0" smtClean="0"/>
              <a:t> in Object-</a:t>
            </a:r>
            <a:r>
              <a:rPr lang="fr-FR" sz="1400" i="1" dirty="0" err="1" smtClean="0"/>
              <a:t>Oriented</a:t>
            </a:r>
            <a:r>
              <a:rPr lang="fr-FR" sz="1400" i="1" dirty="0" smtClean="0"/>
              <a:t> Software Engineering (QAOOSE)</a:t>
            </a:r>
            <a:r>
              <a:rPr lang="fr-FR" sz="1400" dirty="0" smtClean="0"/>
              <a:t>, 2005.</a:t>
            </a:r>
          </a:p>
          <a:p>
            <a:pPr>
              <a:lnSpc>
                <a:spcPct val="80000"/>
              </a:lnSpc>
            </a:pPr>
            <a:r>
              <a:rPr lang="fr-FR" sz="1400" dirty="0" smtClean="0"/>
              <a:t>Guillaume </a:t>
            </a:r>
            <a:r>
              <a:rPr lang="fr-FR" sz="1400" dirty="0" err="1" smtClean="0"/>
              <a:t>Langelier</a:t>
            </a:r>
            <a:r>
              <a:rPr lang="fr-FR" sz="1400" dirty="0" smtClean="0"/>
              <a:t>, Houari Sahraoui et Pierre Poulin. </a:t>
            </a:r>
            <a:r>
              <a:rPr lang="fr-FR" sz="1400" dirty="0" err="1" smtClean="0"/>
              <a:t>Visualization</a:t>
            </a:r>
            <a:r>
              <a:rPr lang="fr-FR" sz="1400" dirty="0" smtClean="0"/>
              <a:t>-</a:t>
            </a:r>
            <a:r>
              <a:rPr lang="fr-FR" sz="1400" dirty="0" err="1" smtClean="0"/>
              <a:t>based</a:t>
            </a:r>
            <a:r>
              <a:rPr lang="fr-FR" sz="1400" dirty="0" smtClean="0"/>
              <a:t> </a:t>
            </a:r>
            <a:r>
              <a:rPr lang="fr-FR" sz="1400" dirty="0" err="1" smtClean="0"/>
              <a:t>analysis</a:t>
            </a:r>
            <a:r>
              <a:rPr lang="fr-FR" sz="1400" dirty="0" smtClean="0"/>
              <a:t> of </a:t>
            </a:r>
            <a:r>
              <a:rPr lang="fr-FR" sz="1400" dirty="0" err="1" smtClean="0"/>
              <a:t>quality</a:t>
            </a:r>
            <a:r>
              <a:rPr lang="fr-FR" sz="1400" dirty="0" smtClean="0"/>
              <a:t> for large-</a:t>
            </a:r>
            <a:r>
              <a:rPr lang="fr-FR" sz="1400" dirty="0" err="1" smtClean="0"/>
              <a:t>scale</a:t>
            </a:r>
            <a:r>
              <a:rPr lang="fr-FR" sz="1400" dirty="0" smtClean="0"/>
              <a:t> software </a:t>
            </a:r>
            <a:r>
              <a:rPr lang="fr-FR" sz="1400" dirty="0" err="1" smtClean="0"/>
              <a:t>systems</a:t>
            </a:r>
            <a:r>
              <a:rPr lang="fr-FR" sz="1400" dirty="0" smtClean="0"/>
              <a:t>. Dans </a:t>
            </a:r>
            <a:r>
              <a:rPr lang="fr-FR" sz="1400" i="1" dirty="0" smtClean="0"/>
              <a:t>ASE ’05 : </a:t>
            </a:r>
            <a:r>
              <a:rPr lang="fr-FR" sz="1400" i="1" dirty="0" err="1" smtClean="0"/>
              <a:t>Proceedings</a:t>
            </a:r>
            <a:r>
              <a:rPr lang="fr-FR" sz="1400" i="1" dirty="0" smtClean="0"/>
              <a:t> of the 20th IEEE/ACM international </a:t>
            </a:r>
            <a:r>
              <a:rPr lang="fr-FR" sz="1400" i="1" dirty="0" err="1" smtClean="0"/>
              <a:t>Conference</a:t>
            </a:r>
            <a:r>
              <a:rPr lang="fr-FR" sz="1400" i="1" dirty="0" smtClean="0"/>
              <a:t> on </a:t>
            </a:r>
            <a:r>
              <a:rPr lang="fr-FR" sz="1400" i="1" dirty="0" err="1" smtClean="0"/>
              <a:t>Automated</a:t>
            </a:r>
            <a:r>
              <a:rPr lang="fr-FR" sz="1400" i="1" dirty="0" smtClean="0"/>
              <a:t> software engineering</a:t>
            </a:r>
            <a:r>
              <a:rPr lang="fr-FR" sz="1400" dirty="0" smtClean="0"/>
              <a:t>, pages 214–223, 2005. ISBN 1-59593-993-4.</a:t>
            </a:r>
          </a:p>
          <a:p>
            <a:pPr>
              <a:lnSpc>
                <a:spcPct val="80000"/>
              </a:lnSpc>
            </a:pPr>
            <a:r>
              <a:rPr lang="fr-FR" sz="1400" dirty="0" smtClean="0"/>
              <a:t>Guillaume </a:t>
            </a:r>
            <a:r>
              <a:rPr lang="fr-FR" sz="1400" dirty="0" err="1" smtClean="0"/>
              <a:t>Langelier</a:t>
            </a:r>
            <a:r>
              <a:rPr lang="fr-FR" sz="1400" dirty="0" smtClean="0"/>
              <a:t>, Houari A. Sahraoui et Pierre Poulin. Visualisation et analyse de logiciels de grande taille. Dans </a:t>
            </a:r>
            <a:r>
              <a:rPr lang="fr-FR" sz="1400" i="1" dirty="0" smtClean="0"/>
              <a:t>Langages et Modèles à Objets 2005</a:t>
            </a:r>
            <a:r>
              <a:rPr lang="fr-FR" sz="1400" dirty="0" smtClean="0"/>
              <a:t>, pages 159–173, mars 2005.</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Résultats Expérience 1</a:t>
            </a:r>
          </a:p>
        </p:txBody>
      </p:sp>
      <p:graphicFrame>
        <p:nvGraphicFramePr>
          <p:cNvPr id="7" name="Tableau 6"/>
          <p:cNvGraphicFramePr>
            <a:graphicFrameLocks noGrp="1"/>
          </p:cNvGraphicFramePr>
          <p:nvPr/>
        </p:nvGraphicFramePr>
        <p:xfrm>
          <a:off x="755576" y="2636912"/>
          <a:ext cx="3289298" cy="2695575"/>
        </p:xfrm>
        <a:graphic>
          <a:graphicData uri="http://schemas.openxmlformats.org/drawingml/2006/table">
            <a:tbl>
              <a:tblPr/>
              <a:tblGrid>
                <a:gridCol w="767184"/>
                <a:gridCol w="364412"/>
                <a:gridCol w="354822"/>
                <a:gridCol w="364412"/>
                <a:gridCol w="316463"/>
                <a:gridCol w="258924"/>
                <a:gridCol w="268514"/>
                <a:gridCol w="268514"/>
                <a:gridCol w="326053"/>
              </a:tblGrid>
              <a:tr h="190500">
                <a:tc>
                  <a:txBody>
                    <a:bodyPr/>
                    <a:lstStyle/>
                    <a:p>
                      <a:pPr algn="l" fontAlgn="b"/>
                      <a:endParaRPr lang="fr-CA" sz="1100" b="0"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fr-CA" sz="1100" b="0" i="0" u="none" strike="noStrike">
                          <a:solidFill>
                            <a:srgbClr val="000000"/>
                          </a:solidFill>
                          <a:latin typeface="Calibri"/>
                        </a:rPr>
                        <a:t>Analyse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hMerge="1">
                  <a:txBody>
                    <a:bodyPr/>
                    <a:lstStyle/>
                    <a:p>
                      <a:endParaRPr lang="fr-CA"/>
                    </a:p>
                  </a:txBody>
                  <a:tcPr/>
                </a:tc>
                <a:tc hMerge="1">
                  <a:txBody>
                    <a:bodyPr/>
                    <a:lstStyle/>
                    <a:p>
                      <a:endParaRPr lang="fr-CA"/>
                    </a:p>
                  </a:txBody>
                  <a:tcPr/>
                </a:tc>
                <a:tc hMerge="1">
                  <a:txBody>
                    <a:bodyPr/>
                    <a:lstStyle/>
                    <a:p>
                      <a:endParaRPr lang="fr-CA"/>
                    </a:p>
                  </a:txBody>
                  <a:tcPr/>
                </a:tc>
                <a:tc gridSpan="2">
                  <a:txBody>
                    <a:bodyPr/>
                    <a:lstStyle/>
                    <a:p>
                      <a:pPr algn="ctr" fontAlgn="b"/>
                      <a:r>
                        <a:rPr lang="fr-CA" sz="1100" b="0" i="0" u="none" strike="noStrike">
                          <a:solidFill>
                            <a:srgbClr val="000000"/>
                          </a:solidFill>
                          <a:latin typeface="Calibri"/>
                        </a:rPr>
                        <a:t>Bogues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hMerge="1">
                  <a:txBody>
                    <a:bodyPr/>
                    <a:lstStyle/>
                    <a:p>
                      <a:endParaRPr lang="fr-CA"/>
                    </a:p>
                  </a:txBody>
                  <a:tcPr/>
                </a:tc>
                <a:tc gridSpan="2">
                  <a:txBody>
                    <a:bodyPr/>
                    <a:lstStyle/>
                    <a:p>
                      <a:pPr algn="ctr" fontAlgn="b"/>
                      <a:r>
                        <a:rPr lang="fr-CA" sz="1100" b="0" i="0" u="none" strike="noStrike">
                          <a:solidFill>
                            <a:srgbClr val="000000"/>
                          </a:solidFill>
                          <a:latin typeface="Calibri"/>
                        </a:rPr>
                        <a:t>Fonc.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hMerge="1">
                  <a:txBody>
                    <a:bodyPr/>
                    <a:lstStyle/>
                    <a:p>
                      <a:endParaRPr lang="fr-CA"/>
                    </a:p>
                  </a:txBody>
                  <a:tcPr/>
                </a:tc>
              </a:tr>
              <a:tr h="200025">
                <a:tc>
                  <a:txBody>
                    <a:bodyPr/>
                    <a:lstStyle/>
                    <a:p>
                      <a:pPr algn="l" fontAlgn="b"/>
                      <a:endParaRPr lang="fr-CA" sz="1100" b="0"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latin typeface="Calibri"/>
                        </a:rPr>
                        <a:t>Q1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Q2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Q3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Q4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Q5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Q6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Q7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Q8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r h="190500">
                <a:tc>
                  <a:txBody>
                    <a:bodyPr/>
                    <a:lstStyle/>
                    <a:p>
                      <a:pPr algn="l" fontAlgn="b"/>
                      <a:r>
                        <a:rPr lang="fr-CA" sz="1100" b="0" i="0" u="none" strike="noStrike">
                          <a:solidFill>
                            <a:srgbClr val="000000"/>
                          </a:solidFill>
                          <a:latin typeface="Calibri"/>
                        </a:rPr>
                        <a:t>Équipe1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l" fontAlgn="b"/>
                      <a:r>
                        <a:rPr lang="fr-CA" sz="11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190500">
                <a:tc>
                  <a:txBody>
                    <a:bodyPr/>
                    <a:lstStyle/>
                    <a:p>
                      <a:pPr algn="l" fontAlgn="b"/>
                      <a:r>
                        <a:rPr lang="fr-CA" sz="1100" b="0" i="0" u="none" strike="noStrike">
                          <a:solidFill>
                            <a:srgbClr val="000000"/>
                          </a:solidFill>
                          <a:latin typeface="Calibri"/>
                        </a:rPr>
                        <a:t>Équipe2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1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90500">
                <a:tc>
                  <a:txBody>
                    <a:bodyPr/>
                    <a:lstStyle/>
                    <a:p>
                      <a:pPr algn="l" fontAlgn="b"/>
                      <a:r>
                        <a:rPr lang="fr-CA" sz="1100" b="0" i="0" u="none" strike="noStrike">
                          <a:solidFill>
                            <a:srgbClr val="000000"/>
                          </a:solidFill>
                          <a:latin typeface="Calibri"/>
                        </a:rPr>
                        <a:t>Équipe3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l" fontAlgn="b"/>
                      <a:r>
                        <a:rPr lang="fr-CA" sz="11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l" fontAlgn="b"/>
                      <a:r>
                        <a:rPr lang="fr-CA" sz="11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190500">
                <a:tc>
                  <a:txBody>
                    <a:bodyPr/>
                    <a:lstStyle/>
                    <a:p>
                      <a:pPr algn="l" fontAlgn="b"/>
                      <a:r>
                        <a:rPr lang="fr-CA" sz="1100" b="0" i="0" u="none" strike="noStrike">
                          <a:solidFill>
                            <a:srgbClr val="000000"/>
                          </a:solidFill>
                          <a:latin typeface="Calibri"/>
                        </a:rPr>
                        <a:t>Équipe4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90500">
                <a:tc>
                  <a:txBody>
                    <a:bodyPr/>
                    <a:lstStyle/>
                    <a:p>
                      <a:pPr algn="l" fontAlgn="b"/>
                      <a:r>
                        <a:rPr lang="fr-CA" sz="1100" b="0" i="0" u="none" strike="noStrike">
                          <a:solidFill>
                            <a:srgbClr val="000000"/>
                          </a:solidFill>
                          <a:latin typeface="Calibri"/>
                        </a:rPr>
                        <a:t>Équipe5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190500">
                <a:tc>
                  <a:txBody>
                    <a:bodyPr/>
                    <a:lstStyle/>
                    <a:p>
                      <a:pPr algn="l" fontAlgn="b"/>
                      <a:r>
                        <a:rPr lang="fr-CA" sz="1100" b="0" i="0" u="none" strike="noStrike">
                          <a:solidFill>
                            <a:srgbClr val="000000"/>
                          </a:solidFill>
                          <a:latin typeface="Calibri"/>
                        </a:rPr>
                        <a:t>Équipe6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1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l" fontAlgn="b"/>
                      <a:r>
                        <a:rPr lang="fr-CA" sz="11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90500">
                <a:tc>
                  <a:txBody>
                    <a:bodyPr/>
                    <a:lstStyle/>
                    <a:p>
                      <a:pPr algn="l" fontAlgn="b"/>
                      <a:r>
                        <a:rPr lang="fr-CA" sz="1100" b="0" i="0" u="none" strike="noStrike">
                          <a:solidFill>
                            <a:srgbClr val="000000"/>
                          </a:solidFill>
                          <a:latin typeface="Calibri"/>
                        </a:rPr>
                        <a:t>Équipe7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l" fontAlgn="b"/>
                      <a:r>
                        <a:rPr lang="fr-CA" sz="11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190500">
                <a:tc>
                  <a:txBody>
                    <a:bodyPr/>
                    <a:lstStyle/>
                    <a:p>
                      <a:pPr algn="l" fontAlgn="b"/>
                      <a:r>
                        <a:rPr lang="fr-CA" sz="1100" b="0" i="0" u="none" strike="noStrike">
                          <a:solidFill>
                            <a:srgbClr val="000000"/>
                          </a:solidFill>
                          <a:latin typeface="Calibri"/>
                        </a:rPr>
                        <a:t>Équipe8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90500">
                <a:tc>
                  <a:txBody>
                    <a:bodyPr/>
                    <a:lstStyle/>
                    <a:p>
                      <a:pPr algn="l" fontAlgn="b"/>
                      <a:r>
                        <a:rPr lang="fr-CA" sz="1100" b="0" i="0" u="none" strike="noStrike">
                          <a:solidFill>
                            <a:srgbClr val="000000"/>
                          </a:solidFill>
                          <a:latin typeface="Calibri"/>
                        </a:rPr>
                        <a:t>Équipe9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200025">
                <a:tc>
                  <a:txBody>
                    <a:bodyPr/>
                    <a:lstStyle/>
                    <a:p>
                      <a:pPr algn="l" fontAlgn="b"/>
                      <a:r>
                        <a:rPr lang="fr-CA" sz="1100" b="0" i="0" u="none" strike="noStrike">
                          <a:solidFill>
                            <a:srgbClr val="000000"/>
                          </a:solidFill>
                          <a:latin typeface="Calibri"/>
                        </a:rPr>
                        <a:t>Équipe10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90500">
                <a:tc>
                  <a:txBody>
                    <a:bodyPr/>
                    <a:lstStyle/>
                    <a:p>
                      <a:pPr algn="l" fontAlgn="b"/>
                      <a:r>
                        <a:rPr lang="fr-CA" sz="1100" b="0" i="0" u="none" strike="noStrike">
                          <a:solidFill>
                            <a:srgbClr val="000000"/>
                          </a:solidFill>
                          <a:latin typeface="Calibri"/>
                        </a:rPr>
                        <a:t>Médiane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r" fontAlgn="b"/>
                      <a:r>
                        <a:rPr lang="fr-CA" sz="1100" b="0" i="0" u="none" strike="noStrike">
                          <a:solidFill>
                            <a:srgbClr val="000000"/>
                          </a:solidFill>
                          <a:latin typeface="Calibri"/>
                        </a:rPr>
                        <a:t>0,95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r" fontAlgn="b"/>
                      <a:r>
                        <a:rPr lang="fr-CA" sz="1100" b="0" i="0" u="none" strike="noStrike">
                          <a:solidFill>
                            <a:srgbClr val="000000"/>
                          </a:solidFill>
                          <a:latin typeface="Calibri"/>
                        </a:rPr>
                        <a:t>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r" fontAlgn="b"/>
                      <a:r>
                        <a:rPr lang="fr-CA" sz="1100" b="0" i="0" u="none" strike="noStrike">
                          <a:solidFill>
                            <a:srgbClr val="000000"/>
                          </a:solidFill>
                          <a:latin typeface="Calibri"/>
                        </a:rPr>
                        <a:t>0,95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r" fontAlgn="b"/>
                      <a:r>
                        <a:rPr lang="fr-CA" sz="1100" b="0" i="0" u="none" strike="noStrike">
                          <a:solidFill>
                            <a:srgbClr val="000000"/>
                          </a:solidFill>
                          <a:latin typeface="Calibri"/>
                        </a:rPr>
                        <a:t>0,95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r" fontAlgn="b"/>
                      <a:r>
                        <a:rPr lang="fr-CA" sz="1100" b="0" i="0" u="none" strike="noStrike">
                          <a:solidFill>
                            <a:srgbClr val="000000"/>
                          </a:solidFill>
                          <a:latin typeface="Calibri"/>
                        </a:rPr>
                        <a:t>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r" fontAlgn="b"/>
                      <a:r>
                        <a:rPr lang="fr-CA" sz="1100" b="0" i="0" u="none" strike="noStrike">
                          <a:solidFill>
                            <a:srgbClr val="000000"/>
                          </a:solidFill>
                          <a:latin typeface="Calibri"/>
                        </a:rPr>
                        <a:t>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r" fontAlgn="b"/>
                      <a:r>
                        <a:rPr lang="fr-CA" sz="1100" b="0" i="0" u="none" strike="noStrike">
                          <a:solidFill>
                            <a:srgbClr val="000000"/>
                          </a:solidFill>
                          <a:latin typeface="Calibri"/>
                        </a:rPr>
                        <a:t>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r" fontAlgn="b"/>
                      <a:r>
                        <a:rPr lang="fr-CA" sz="1100" b="0" i="0" u="none" strike="noStrike">
                          <a:solidFill>
                            <a:srgbClr val="000000"/>
                          </a:solidFill>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r h="200025">
                <a:tc>
                  <a:txBody>
                    <a:bodyPr/>
                    <a:lstStyle/>
                    <a:p>
                      <a:pPr algn="l" fontAlgn="b"/>
                      <a:r>
                        <a:rPr lang="fr-CA" sz="1100" b="0" i="0" u="none" strike="noStrike">
                          <a:solidFill>
                            <a:srgbClr val="000000"/>
                          </a:solidFill>
                          <a:latin typeface="Calibri"/>
                        </a:rPr>
                        <a:t>Moyenne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r" fontAlgn="b"/>
                      <a:r>
                        <a:rPr lang="fr-CA" sz="1100" b="0" i="0" u="none" strike="noStrike">
                          <a:solidFill>
                            <a:srgbClr val="000000"/>
                          </a:solidFill>
                          <a:latin typeface="Calibri"/>
                        </a:rPr>
                        <a:t>0,89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r" fontAlgn="b"/>
                      <a:r>
                        <a:rPr lang="fr-CA" sz="1100" b="0" i="0" u="none" strike="noStrike">
                          <a:solidFill>
                            <a:srgbClr val="000000"/>
                          </a:solidFill>
                          <a:latin typeface="Calibri"/>
                        </a:rPr>
                        <a:t>0,78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r" fontAlgn="b"/>
                      <a:r>
                        <a:rPr lang="fr-CA" sz="1100" b="0" i="0" u="none" strike="noStrike">
                          <a:solidFill>
                            <a:srgbClr val="000000"/>
                          </a:solidFill>
                          <a:latin typeface="Calibri"/>
                        </a:rPr>
                        <a:t>0,89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r" fontAlgn="b"/>
                      <a:r>
                        <a:rPr lang="fr-CA" sz="1100" b="0" i="0" u="none" strike="noStrike">
                          <a:solidFill>
                            <a:srgbClr val="000000"/>
                          </a:solidFill>
                          <a:latin typeface="Calibri"/>
                        </a:rPr>
                        <a:t>0,93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r" fontAlgn="b"/>
                      <a:r>
                        <a:rPr lang="fr-CA" sz="1100" b="0" i="0" u="none" strike="noStrike">
                          <a:solidFill>
                            <a:srgbClr val="000000"/>
                          </a:solidFill>
                          <a:latin typeface="Calibri"/>
                        </a:rPr>
                        <a:t>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r" fontAlgn="b"/>
                      <a:r>
                        <a:rPr lang="fr-CA" sz="1100" b="0" i="0" u="none" strike="noStrike">
                          <a:solidFill>
                            <a:srgbClr val="000000"/>
                          </a:solidFill>
                          <a:latin typeface="Calibri"/>
                        </a:rPr>
                        <a:t>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r" fontAlgn="b"/>
                      <a:r>
                        <a:rPr lang="fr-CA" sz="1100" b="0" i="0" u="none" strike="noStrike">
                          <a:solidFill>
                            <a:srgbClr val="000000"/>
                          </a:solidFill>
                          <a:latin typeface="Calibri"/>
                        </a:rPr>
                        <a:t>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r" fontAlgn="b"/>
                      <a:r>
                        <a:rPr lang="fr-CA" sz="1100" b="0" i="0" u="none" strike="noStrike" dirty="0">
                          <a:solidFill>
                            <a:srgbClr val="000000"/>
                          </a:solidFill>
                          <a:latin typeface="Calibri"/>
                        </a:rPr>
                        <a:t>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bl>
          </a:graphicData>
        </a:graphic>
      </p:graphicFrame>
      <p:graphicFrame>
        <p:nvGraphicFramePr>
          <p:cNvPr id="6" name="Tableau 5"/>
          <p:cNvGraphicFramePr>
            <a:graphicFrameLocks noGrp="1"/>
          </p:cNvGraphicFramePr>
          <p:nvPr>
            <p:extLst>
              <p:ext uri="{D42A27DB-BD31-4B8C-83A1-F6EECF244321}">
                <p14:modId xmlns="" xmlns:p14="http://schemas.microsoft.com/office/powerpoint/2010/main" val="2894389489"/>
              </p:ext>
            </p:extLst>
          </p:nvPr>
        </p:nvGraphicFramePr>
        <p:xfrm>
          <a:off x="4427984" y="2636912"/>
          <a:ext cx="4051300" cy="2667000"/>
        </p:xfrm>
        <a:graphic>
          <a:graphicData uri="http://schemas.openxmlformats.org/drawingml/2006/table">
            <a:tbl>
              <a:tblPr/>
              <a:tblGrid>
                <a:gridCol w="766203"/>
                <a:gridCol w="363947"/>
                <a:gridCol w="354369"/>
                <a:gridCol w="363947"/>
                <a:gridCol w="316059"/>
                <a:gridCol w="258594"/>
                <a:gridCol w="268171"/>
                <a:gridCol w="268171"/>
                <a:gridCol w="325636"/>
                <a:gridCol w="766203"/>
              </a:tblGrid>
              <a:tr h="190500">
                <a:tc>
                  <a:txBody>
                    <a:bodyPr/>
                    <a:lstStyle/>
                    <a:p>
                      <a:pPr algn="l" fontAlgn="b"/>
                      <a:endParaRPr lang="fr-CA" sz="1100" b="0" i="0" u="none" strike="noStrike" dirty="0">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fr-CA" sz="1100" b="0" i="0" u="none" strike="noStrike">
                          <a:solidFill>
                            <a:srgbClr val="000000"/>
                          </a:solidFill>
                          <a:latin typeface="Calibri"/>
                        </a:rPr>
                        <a:t>Analyse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hMerge="1">
                  <a:txBody>
                    <a:bodyPr/>
                    <a:lstStyle/>
                    <a:p>
                      <a:endParaRPr lang="fr-CA"/>
                    </a:p>
                  </a:txBody>
                  <a:tcPr/>
                </a:tc>
                <a:tc hMerge="1">
                  <a:txBody>
                    <a:bodyPr/>
                    <a:lstStyle/>
                    <a:p>
                      <a:endParaRPr lang="fr-CA"/>
                    </a:p>
                  </a:txBody>
                  <a:tcPr/>
                </a:tc>
                <a:tc hMerge="1">
                  <a:txBody>
                    <a:bodyPr/>
                    <a:lstStyle/>
                    <a:p>
                      <a:endParaRPr lang="fr-CA"/>
                    </a:p>
                  </a:txBody>
                  <a:tcPr/>
                </a:tc>
                <a:tc gridSpan="2">
                  <a:txBody>
                    <a:bodyPr/>
                    <a:lstStyle/>
                    <a:p>
                      <a:pPr algn="ctr" fontAlgn="b"/>
                      <a:r>
                        <a:rPr lang="fr-CA" sz="1100" b="0" i="0" u="none" strike="noStrike">
                          <a:solidFill>
                            <a:srgbClr val="000000"/>
                          </a:solidFill>
                          <a:latin typeface="Calibri"/>
                        </a:rPr>
                        <a:t>Bogues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hMerge="1">
                  <a:txBody>
                    <a:bodyPr/>
                    <a:lstStyle/>
                    <a:p>
                      <a:endParaRPr lang="fr-CA"/>
                    </a:p>
                  </a:txBody>
                  <a:tcPr/>
                </a:tc>
                <a:tc gridSpan="2">
                  <a:txBody>
                    <a:bodyPr/>
                    <a:lstStyle/>
                    <a:p>
                      <a:pPr algn="ctr" fontAlgn="b"/>
                      <a:r>
                        <a:rPr lang="fr-CA" sz="1100" b="0" i="0" u="none" strike="noStrike">
                          <a:solidFill>
                            <a:srgbClr val="000000"/>
                          </a:solidFill>
                          <a:latin typeface="Calibri"/>
                        </a:rPr>
                        <a:t>Fonc.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hMerge="1">
                  <a:txBody>
                    <a:bodyPr/>
                    <a:lstStyle/>
                    <a:p>
                      <a:endParaRPr lang="fr-CA"/>
                    </a:p>
                  </a:txBody>
                  <a:tcPr/>
                </a:tc>
                <a:tc>
                  <a:txBody>
                    <a:bodyPr/>
                    <a:lstStyle/>
                    <a:p>
                      <a:pPr algn="ctr" fontAlgn="b"/>
                      <a:r>
                        <a:rPr lang="fr-CA" sz="1100" b="0" i="0" u="none" strike="noStrike">
                          <a:solidFill>
                            <a:srgbClr val="000000"/>
                          </a:solidFill>
                          <a:latin typeface="Calibri"/>
                        </a:rPr>
                        <a:t>Utilité Gén.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r h="190500">
                <a:tc>
                  <a:txBody>
                    <a:bodyPr/>
                    <a:lstStyle/>
                    <a:p>
                      <a:pPr algn="l" fontAlgn="b"/>
                      <a:endParaRPr lang="fr-CA" sz="1100" b="0" i="0" u="none" strike="noStrike">
                        <a:solidFill>
                          <a:srgbClr val="000000"/>
                        </a:solidFill>
                        <a:latin typeface="Calibri"/>
                      </a:endParaRPr>
                    </a:p>
                  </a:txBody>
                  <a:tcPr marL="0" marR="0" marT="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CA" sz="1100" b="0" i="0" u="none" strike="noStrike">
                          <a:solidFill>
                            <a:srgbClr val="000000"/>
                          </a:solidFill>
                          <a:latin typeface="Calibri"/>
                        </a:rPr>
                        <a:t>Q1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Q2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Q3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Q4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Q5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Q6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Q7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Q8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Cote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r h="190500">
                <a:tc>
                  <a:txBody>
                    <a:bodyPr/>
                    <a:lstStyle/>
                    <a:p>
                      <a:pPr algn="l" fontAlgn="b"/>
                      <a:r>
                        <a:rPr lang="fr-CA" sz="1100" b="0" i="0" u="none" strike="noStrike">
                          <a:solidFill>
                            <a:srgbClr val="000000"/>
                          </a:solidFill>
                          <a:latin typeface="Calibri"/>
                        </a:rPr>
                        <a:t>Équipe1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190500">
                <a:tc>
                  <a:txBody>
                    <a:bodyPr/>
                    <a:lstStyle/>
                    <a:p>
                      <a:pPr algn="l" fontAlgn="b"/>
                      <a:r>
                        <a:rPr lang="fr-CA" sz="1100" b="0" i="0" u="none" strike="noStrike">
                          <a:solidFill>
                            <a:srgbClr val="000000"/>
                          </a:solidFill>
                          <a:latin typeface="Calibri"/>
                        </a:rPr>
                        <a:t>Équipe2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90500">
                <a:tc>
                  <a:txBody>
                    <a:bodyPr/>
                    <a:lstStyle/>
                    <a:p>
                      <a:pPr algn="l" fontAlgn="b"/>
                      <a:r>
                        <a:rPr lang="fr-CA" sz="1100" b="0" i="0" u="none" strike="noStrike">
                          <a:solidFill>
                            <a:srgbClr val="000000"/>
                          </a:solidFill>
                          <a:latin typeface="Calibri"/>
                        </a:rPr>
                        <a:t>Équipe3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190500">
                <a:tc>
                  <a:txBody>
                    <a:bodyPr/>
                    <a:lstStyle/>
                    <a:p>
                      <a:pPr algn="l" fontAlgn="b"/>
                      <a:r>
                        <a:rPr lang="fr-CA" sz="1100" b="0" i="0" u="none" strike="noStrike">
                          <a:solidFill>
                            <a:srgbClr val="000000"/>
                          </a:solidFill>
                          <a:latin typeface="Calibri"/>
                        </a:rPr>
                        <a:t>Équipe4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dirty="0">
                          <a:solidFill>
                            <a:srgbClr val="000000"/>
                          </a:solidFill>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90500">
                <a:tc>
                  <a:txBody>
                    <a:bodyPr/>
                    <a:lstStyle/>
                    <a:p>
                      <a:pPr algn="l" fontAlgn="b"/>
                      <a:r>
                        <a:rPr lang="fr-CA" sz="1100" b="0" i="0" u="none" strike="noStrike">
                          <a:solidFill>
                            <a:srgbClr val="000000"/>
                          </a:solidFill>
                          <a:latin typeface="Calibri"/>
                        </a:rPr>
                        <a:t>Équipe5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dirty="0">
                          <a:solidFill>
                            <a:srgbClr val="000000"/>
                          </a:solidFill>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190500">
                <a:tc>
                  <a:txBody>
                    <a:bodyPr/>
                    <a:lstStyle/>
                    <a:p>
                      <a:pPr algn="l" fontAlgn="b"/>
                      <a:r>
                        <a:rPr lang="fr-CA" sz="1100" b="0" i="0" u="none" strike="noStrike">
                          <a:solidFill>
                            <a:srgbClr val="000000"/>
                          </a:solidFill>
                          <a:latin typeface="Calibri"/>
                        </a:rPr>
                        <a:t>Équipe6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90500">
                <a:tc>
                  <a:txBody>
                    <a:bodyPr/>
                    <a:lstStyle/>
                    <a:p>
                      <a:pPr algn="l" fontAlgn="b"/>
                      <a:r>
                        <a:rPr lang="fr-CA" sz="1100" b="0" i="0" u="none" strike="noStrike">
                          <a:solidFill>
                            <a:srgbClr val="000000"/>
                          </a:solidFill>
                          <a:latin typeface="Calibri"/>
                        </a:rPr>
                        <a:t>Équipe7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dirty="0">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190500">
                <a:tc>
                  <a:txBody>
                    <a:bodyPr/>
                    <a:lstStyle/>
                    <a:p>
                      <a:pPr algn="l" fontAlgn="b"/>
                      <a:r>
                        <a:rPr lang="fr-CA" sz="1100" b="0" i="0" u="none" strike="noStrike">
                          <a:solidFill>
                            <a:srgbClr val="000000"/>
                          </a:solidFill>
                          <a:latin typeface="Calibri"/>
                        </a:rPr>
                        <a:t>Équipe8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90500">
                <a:tc>
                  <a:txBody>
                    <a:bodyPr/>
                    <a:lstStyle/>
                    <a:p>
                      <a:pPr algn="l" fontAlgn="b"/>
                      <a:r>
                        <a:rPr lang="fr-CA" sz="1100" b="0" i="0" u="none" strike="noStrike">
                          <a:solidFill>
                            <a:srgbClr val="000000"/>
                          </a:solidFill>
                          <a:latin typeface="Calibri"/>
                        </a:rPr>
                        <a:t>Équipe9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dirty="0">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r" fontAlgn="b"/>
                      <a:r>
                        <a:rPr lang="fr-CA" sz="1100" b="0" i="0" u="none" strike="noStrike">
                          <a:solidFill>
                            <a:srgbClr val="000000"/>
                          </a:solidFill>
                          <a:latin typeface="Calibri"/>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190500">
                <a:tc>
                  <a:txBody>
                    <a:bodyPr/>
                    <a:lstStyle/>
                    <a:p>
                      <a:pPr algn="l" fontAlgn="b"/>
                      <a:r>
                        <a:rPr lang="fr-CA" sz="1100" b="0" i="0" u="none" strike="noStrike">
                          <a:solidFill>
                            <a:srgbClr val="000000"/>
                          </a:solidFill>
                          <a:latin typeface="Calibri"/>
                        </a:rPr>
                        <a:t>Équipe10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b"/>
                      <a:r>
                        <a:rPr lang="fr-CA" sz="1100" b="0" i="0" u="none" strike="noStrike">
                          <a:solidFill>
                            <a:srgbClr val="000000"/>
                          </a:solidFill>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90500">
                <a:tc>
                  <a:txBody>
                    <a:bodyPr/>
                    <a:lstStyle/>
                    <a:p>
                      <a:pPr algn="l" fontAlgn="b"/>
                      <a:r>
                        <a:rPr lang="fr-CA" sz="1100" b="0" i="0" u="none" strike="noStrike">
                          <a:solidFill>
                            <a:srgbClr val="000000"/>
                          </a:solidFill>
                          <a:latin typeface="Calibri"/>
                        </a:rPr>
                        <a:t>Médiane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8,5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r" fontAlgn="b"/>
                      <a:r>
                        <a:rPr lang="fr-CA" sz="1100" b="0" i="0" u="none" strike="noStrike">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r h="190500">
                <a:tc>
                  <a:txBody>
                    <a:bodyPr/>
                    <a:lstStyle/>
                    <a:p>
                      <a:pPr algn="l" fontAlgn="b"/>
                      <a:r>
                        <a:rPr lang="fr-CA" sz="1100" b="0" i="0" u="none" strike="noStrike">
                          <a:solidFill>
                            <a:srgbClr val="000000"/>
                          </a:solidFill>
                          <a:latin typeface="Calibri"/>
                        </a:rPr>
                        <a:t>Moyenne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8,59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6,55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7,82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8,32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5,8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3,33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r" fontAlgn="b"/>
                      <a:r>
                        <a:rPr lang="fr-CA" sz="1100" b="0" i="0" u="none" strike="noStrike" dirty="0">
                          <a:solidFill>
                            <a:srgbClr val="000000"/>
                          </a:solidFill>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r>
            </a:tbl>
          </a:graphicData>
        </a:graphic>
      </p:graphicFrame>
    </p:spTree>
    <p:extLst>
      <p:ext uri="{BB962C8B-B14F-4D97-AF65-F5344CB8AC3E}">
        <p14:creationId xmlns="" xmlns:p14="http://schemas.microsoft.com/office/powerpoint/2010/main" val="27412469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Résultats : Expérience 2</a:t>
            </a:r>
            <a:endParaRPr lang="fr-CA" dirty="0"/>
          </a:p>
        </p:txBody>
      </p:sp>
      <p:sp>
        <p:nvSpPr>
          <p:cNvPr id="3" name="Espace réservé du contenu 2"/>
          <p:cNvSpPr>
            <a:spLocks noGrp="1"/>
          </p:cNvSpPr>
          <p:nvPr>
            <p:ph idx="1"/>
          </p:nvPr>
        </p:nvSpPr>
        <p:spPr/>
        <p:txBody>
          <a:bodyPr/>
          <a:lstStyle/>
          <a:p>
            <a:endParaRPr lang="fr-CA" dirty="0"/>
          </a:p>
        </p:txBody>
      </p:sp>
      <p:graphicFrame>
        <p:nvGraphicFramePr>
          <p:cNvPr id="4" name="Tableau 3"/>
          <p:cNvGraphicFramePr>
            <a:graphicFrameLocks noGrp="1"/>
          </p:cNvGraphicFramePr>
          <p:nvPr>
            <p:extLst>
              <p:ext uri="{D42A27DB-BD31-4B8C-83A1-F6EECF244321}">
                <p14:modId xmlns="" xmlns:p14="http://schemas.microsoft.com/office/powerpoint/2010/main" val="1212125768"/>
              </p:ext>
            </p:extLst>
          </p:nvPr>
        </p:nvGraphicFramePr>
        <p:xfrm>
          <a:off x="3563888" y="2996952"/>
          <a:ext cx="2628900" cy="1933575"/>
        </p:xfrm>
        <a:graphic>
          <a:graphicData uri="http://schemas.openxmlformats.org/drawingml/2006/table">
            <a:tbl>
              <a:tblPr/>
              <a:tblGrid>
                <a:gridCol w="622300"/>
                <a:gridCol w="469900"/>
                <a:gridCol w="342900"/>
                <a:gridCol w="241300"/>
                <a:gridCol w="279400"/>
                <a:gridCol w="317500"/>
                <a:gridCol w="355600"/>
              </a:tblGrid>
              <a:tr h="200025">
                <a:tc>
                  <a:txBody>
                    <a:bodyPr/>
                    <a:lstStyle/>
                    <a:p>
                      <a:pPr algn="ctr" fontAlgn="b"/>
                      <a:r>
                        <a:rPr lang="fr-CA" sz="1100" b="0" i="0" u="none" strike="noStrike" dirty="0">
                          <a:solidFill>
                            <a:srgbClr val="000000"/>
                          </a:solidFill>
                          <a:latin typeface="Calibri"/>
                        </a:rPr>
                        <a:t>Sujets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Équipe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Q1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Q2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Q3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Q4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Q5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r>
              <a:tr h="190500">
                <a:tc>
                  <a:txBody>
                    <a:bodyPr/>
                    <a:lstStyle/>
                    <a:p>
                      <a:pPr algn="ctr" fontAlgn="b"/>
                      <a:r>
                        <a:rPr lang="fr-CA" sz="1100" b="0" i="0" u="none" strike="noStrike">
                          <a:solidFill>
                            <a:srgbClr val="000000"/>
                          </a:solidFill>
                          <a:latin typeface="Calibri"/>
                        </a:rPr>
                        <a:t>1</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rowSpan="4">
                  <a:txBody>
                    <a:bodyPr/>
                    <a:lstStyle/>
                    <a:p>
                      <a:pPr algn="ctr" fontAlgn="ctr"/>
                      <a:r>
                        <a:rPr lang="fr-CA" sz="1100" b="0" i="0" u="none" strike="noStrike">
                          <a:solidFill>
                            <a:srgbClr val="000000"/>
                          </a:solidFill>
                          <a:latin typeface="Calibri"/>
                        </a:rPr>
                        <a:t>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oui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190500">
                <a:tc>
                  <a:txBody>
                    <a:bodyPr/>
                    <a:lstStyle/>
                    <a:p>
                      <a:pPr algn="ctr" fontAlgn="b"/>
                      <a:r>
                        <a:rPr lang="fr-CA" sz="1100" b="0" i="0" u="none" strike="noStrike">
                          <a:solidFill>
                            <a:srgbClr val="000000"/>
                          </a:solidFill>
                          <a:latin typeface="Calibri"/>
                        </a:rPr>
                        <a:t>2</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vMerge="1">
                  <a:txBody>
                    <a:bodyPr/>
                    <a:lstStyle/>
                    <a:p>
                      <a:endParaRPr lang="fr-CA"/>
                    </a:p>
                  </a:txBody>
                  <a:tcPr/>
                </a:tc>
                <a:tc>
                  <a:txBody>
                    <a:bodyPr/>
                    <a:lstStyle/>
                    <a:p>
                      <a:pPr algn="ctr" fontAlgn="b"/>
                      <a:r>
                        <a:rPr lang="fr-CA" sz="1100" b="0" i="0" u="none" strike="noStrike">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oui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90500">
                <a:tc>
                  <a:txBody>
                    <a:bodyPr/>
                    <a:lstStyle/>
                    <a:p>
                      <a:pPr algn="ctr" fontAlgn="b"/>
                      <a:r>
                        <a:rPr lang="fr-CA" sz="11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vMerge="1">
                  <a:txBody>
                    <a:bodyPr/>
                    <a:lstStyle/>
                    <a:p>
                      <a:endParaRPr lang="fr-CA"/>
                    </a:p>
                  </a:txBody>
                  <a:tcPr/>
                </a:tc>
                <a:tc>
                  <a:txBody>
                    <a:bodyPr/>
                    <a:lstStyle/>
                    <a:p>
                      <a:pPr algn="ctr" fontAlgn="b"/>
                      <a:r>
                        <a:rPr lang="fr-CA" sz="11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oui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190500">
                <a:tc>
                  <a:txBody>
                    <a:bodyPr/>
                    <a:lstStyle/>
                    <a:p>
                      <a:pPr algn="ctr" fontAlgn="b"/>
                      <a:r>
                        <a:rPr lang="fr-CA" sz="1100" b="0" i="0" u="none" strike="noStrike">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vMerge="1">
                  <a:txBody>
                    <a:bodyPr/>
                    <a:lstStyle/>
                    <a:p>
                      <a:endParaRPr lang="fr-CA"/>
                    </a:p>
                  </a:txBody>
                  <a:tcPr/>
                </a:tc>
                <a:tc>
                  <a:txBody>
                    <a:bodyPr/>
                    <a:lstStyle/>
                    <a:p>
                      <a:pPr algn="ctr" fontAlgn="b"/>
                      <a:r>
                        <a:rPr lang="fr-CA" sz="1100" b="0" i="0" u="none" strike="noStrike">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oui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90500">
                <a:tc>
                  <a:txBody>
                    <a:bodyPr/>
                    <a:lstStyle/>
                    <a:p>
                      <a:pPr algn="ctr" fontAlgn="b"/>
                      <a:r>
                        <a:rPr lang="fr-CA" sz="1100" b="0" i="0" u="none" strike="noStrike">
                          <a:solidFill>
                            <a:srgbClr val="000000"/>
                          </a:solidFill>
                          <a:latin typeface="Calibri"/>
                        </a:rPr>
                        <a:t>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rowSpan="4">
                  <a:txBody>
                    <a:bodyPr/>
                    <a:lstStyle/>
                    <a:p>
                      <a:pPr algn="ctr" fontAlgn="ctr"/>
                      <a:r>
                        <a:rPr lang="fr-CA" sz="1100" b="0" i="0" u="none" strike="noStrike">
                          <a:solidFill>
                            <a:srgbClr val="000000"/>
                          </a:solidFill>
                          <a:latin typeface="Calibri"/>
                        </a:rPr>
                        <a:t>B</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oui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190500">
                <a:tc>
                  <a:txBody>
                    <a:bodyPr/>
                    <a:lstStyle/>
                    <a:p>
                      <a:pPr algn="ctr" fontAlgn="b"/>
                      <a:r>
                        <a:rPr lang="fr-CA" sz="1100" b="0" i="0" u="none" strike="noStrike">
                          <a:solidFill>
                            <a:srgbClr val="000000"/>
                          </a:solidFill>
                          <a:latin typeface="Calibri"/>
                        </a:rPr>
                        <a:t>6</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vMerge="1">
                  <a:txBody>
                    <a:bodyPr/>
                    <a:lstStyle/>
                    <a:p>
                      <a:endParaRPr lang="fr-CA"/>
                    </a:p>
                  </a:txBody>
                  <a:tcPr/>
                </a:tc>
                <a:tc>
                  <a:txBody>
                    <a:bodyPr/>
                    <a:lstStyle/>
                    <a:p>
                      <a:pPr algn="ctr" fontAlgn="b"/>
                      <a:r>
                        <a:rPr lang="fr-CA" sz="1100" b="0" i="0" u="none" strike="noStrike">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oui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190500">
                <a:tc>
                  <a:txBody>
                    <a:bodyPr/>
                    <a:lstStyle/>
                    <a:p>
                      <a:pPr algn="ctr" fontAlgn="b"/>
                      <a:r>
                        <a:rPr lang="fr-CA" sz="1100" b="0" i="0" u="none" strike="noStrike">
                          <a:solidFill>
                            <a:srgbClr val="000000"/>
                          </a:solidFill>
                          <a:latin typeface="Calibri"/>
                        </a:rPr>
                        <a:t>7</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vMerge="1">
                  <a:txBody>
                    <a:bodyPr/>
                    <a:lstStyle/>
                    <a:p>
                      <a:endParaRPr lang="fr-CA"/>
                    </a:p>
                  </a:txBody>
                  <a:tcPr/>
                </a:tc>
                <a:tc>
                  <a:txBody>
                    <a:bodyPr/>
                    <a:lstStyle/>
                    <a:p>
                      <a:pPr algn="ctr" fontAlgn="b"/>
                      <a:r>
                        <a:rPr lang="fr-CA" sz="1100" b="0" i="0" u="none" strike="noStrike">
                          <a:solidFill>
                            <a:srgbClr val="000000"/>
                          </a:solidFill>
                          <a:latin typeface="Calibri"/>
                        </a:rPr>
                        <a:t>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dirty="0">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b"/>
                      <a:r>
                        <a:rPr lang="fr-CA" sz="1100" b="0" i="0" u="none" strike="noStrike">
                          <a:solidFill>
                            <a:srgbClr val="000000"/>
                          </a:solidFill>
                          <a:latin typeface="Calibri"/>
                        </a:rPr>
                        <a:t>oui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r>
              <a:tr h="200025">
                <a:tc>
                  <a:txBody>
                    <a:bodyPr/>
                    <a:lstStyle/>
                    <a:p>
                      <a:pPr algn="ctr" fontAlgn="b"/>
                      <a:r>
                        <a:rPr lang="fr-CA" sz="1100" b="0" i="0" u="none" strike="noStrike">
                          <a:solidFill>
                            <a:srgbClr val="000000"/>
                          </a:solidFill>
                          <a:latin typeface="Calibri"/>
                        </a:rPr>
                        <a:t>8</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vMerge="1">
                  <a:txBody>
                    <a:bodyPr/>
                    <a:lstStyle/>
                    <a:p>
                      <a:endParaRPr lang="fr-CA"/>
                    </a:p>
                  </a:txBody>
                  <a:tcPr/>
                </a:tc>
                <a:tc>
                  <a:txBody>
                    <a:bodyPr/>
                    <a:lstStyle/>
                    <a:p>
                      <a:pPr algn="ctr" fontAlgn="b"/>
                      <a:r>
                        <a:rPr lang="fr-CA" sz="1100" b="0" i="0" u="none" strike="noStrike">
                          <a:solidFill>
                            <a:srgbClr val="000000"/>
                          </a:solidFill>
                          <a:latin typeface="Calibri"/>
                        </a:rPr>
                        <a:t>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fr-CA" sz="1100" b="0" i="0" u="none" strike="noStrike">
                          <a:solidFill>
                            <a:srgbClr val="000000"/>
                          </a:solidFill>
                          <a:latin typeface="Calibri"/>
                        </a:rPr>
                        <a:t>non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200025">
                <a:tc>
                  <a:txBody>
                    <a:bodyPr/>
                    <a:lstStyle/>
                    <a:p>
                      <a:pPr algn="ctr" fontAlgn="b"/>
                      <a:r>
                        <a:rPr lang="fr-CA" sz="1100" b="0" i="0" u="none" strike="noStrike">
                          <a:solidFill>
                            <a:srgbClr val="000000"/>
                          </a:solidFill>
                          <a:latin typeface="Calibri"/>
                        </a:rPr>
                        <a:t>Moyenne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dirty="0">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3,9</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a:solidFill>
                            <a:srgbClr val="000000"/>
                          </a:solidFill>
                          <a:latin typeface="Calibri"/>
                        </a:rPr>
                        <a:t>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fontAlgn="b"/>
                      <a:r>
                        <a:rPr lang="fr-CA" sz="11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r>
            </a:tbl>
          </a:graphicData>
        </a:graphic>
      </p:graphicFrame>
    </p:spTree>
    <p:extLst>
      <p:ext uri="{BB962C8B-B14F-4D97-AF65-F5344CB8AC3E}">
        <p14:creationId xmlns="" xmlns:p14="http://schemas.microsoft.com/office/powerpoint/2010/main" val="19692428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Granularité: </a:t>
            </a:r>
            <a:r>
              <a:rPr lang="fr-FR" dirty="0"/>
              <a:t>méthode</a:t>
            </a:r>
          </a:p>
        </p:txBody>
      </p:sp>
      <p:pic>
        <p:nvPicPr>
          <p:cNvPr id="90113" name="Picture 1" descr="C:\Documents and Settings\langelig\Bureau\langelig-article-Journal2011\images\NivMethode.bmp"/>
          <p:cNvPicPr>
            <a:picLocks noGrp="1" noChangeAspect="1" noChangeArrowheads="1"/>
          </p:cNvPicPr>
          <p:nvPr>
            <p:ph idx="1"/>
          </p:nvPr>
        </p:nvPicPr>
        <p:blipFill>
          <a:blip r:embed="rId3" cstate="print"/>
          <a:srcRect/>
          <a:stretch>
            <a:fillRect/>
          </a:stretch>
        </p:blipFill>
        <p:spPr bwMode="auto">
          <a:xfrm>
            <a:off x="683568" y="1844824"/>
            <a:ext cx="5243129" cy="4154488"/>
          </a:xfrm>
          <a:prstGeom prst="rect">
            <a:avLst/>
          </a:prstGeom>
          <a:noFill/>
        </p:spPr>
      </p:pic>
      <p:sp>
        <p:nvSpPr>
          <p:cNvPr id="4" name="Rectangle 3"/>
          <p:cNvSpPr/>
          <p:nvPr/>
        </p:nvSpPr>
        <p:spPr>
          <a:xfrm>
            <a:off x="6588224" y="2132856"/>
            <a:ext cx="720080" cy="14401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Rectangle 4"/>
          <p:cNvSpPr/>
          <p:nvPr/>
        </p:nvSpPr>
        <p:spPr>
          <a:xfrm>
            <a:off x="6660232" y="2204864"/>
            <a:ext cx="216024"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5"/>
          <p:cNvSpPr/>
          <p:nvPr/>
        </p:nvSpPr>
        <p:spPr>
          <a:xfrm>
            <a:off x="7020272" y="2204864"/>
            <a:ext cx="216024"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p:cNvSpPr/>
          <p:nvPr/>
        </p:nvSpPr>
        <p:spPr>
          <a:xfrm>
            <a:off x="6660232" y="2564904"/>
            <a:ext cx="216024"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p:cNvSpPr/>
          <p:nvPr/>
        </p:nvSpPr>
        <p:spPr>
          <a:xfrm>
            <a:off x="7020272" y="2564904"/>
            <a:ext cx="216024"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p:cNvSpPr/>
          <p:nvPr/>
        </p:nvSpPr>
        <p:spPr>
          <a:xfrm>
            <a:off x="6660232" y="2924944"/>
            <a:ext cx="216024"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p:cNvSpPr/>
          <p:nvPr/>
        </p:nvSpPr>
        <p:spPr>
          <a:xfrm>
            <a:off x="7020272" y="2924944"/>
            <a:ext cx="216024"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p:cNvSpPr/>
          <p:nvPr/>
        </p:nvSpPr>
        <p:spPr>
          <a:xfrm>
            <a:off x="6660232" y="3284984"/>
            <a:ext cx="216024"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11"/>
          <p:cNvSpPr txBox="1"/>
          <p:nvPr/>
        </p:nvSpPr>
        <p:spPr>
          <a:xfrm>
            <a:off x="7236296" y="2132856"/>
            <a:ext cx="936104" cy="1446550"/>
          </a:xfrm>
          <a:prstGeom prst="rect">
            <a:avLst/>
          </a:prstGeom>
          <a:noFill/>
        </p:spPr>
        <p:txBody>
          <a:bodyPr wrap="square" rtlCol="0">
            <a:spAutoFit/>
          </a:bodyPr>
          <a:lstStyle/>
          <a:p>
            <a:r>
              <a:rPr lang="fr-CA" sz="8800" dirty="0" smtClean="0"/>
              <a:t>+</a:t>
            </a:r>
            <a:r>
              <a:rPr lang="fr-CA" dirty="0" smtClean="0"/>
              <a:t> </a:t>
            </a:r>
            <a:endParaRPr lang="fr-CA" dirty="0"/>
          </a:p>
        </p:txBody>
      </p:sp>
      <p:sp>
        <p:nvSpPr>
          <p:cNvPr id="13" name="Rectangle 12"/>
          <p:cNvSpPr/>
          <p:nvPr/>
        </p:nvSpPr>
        <p:spPr>
          <a:xfrm>
            <a:off x="8316416" y="2492896"/>
            <a:ext cx="216024"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p:cNvSpPr/>
          <p:nvPr/>
        </p:nvSpPr>
        <p:spPr>
          <a:xfrm>
            <a:off x="8316416" y="2996952"/>
            <a:ext cx="216024" cy="21602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p:cNvSpPr txBox="1"/>
          <p:nvPr/>
        </p:nvSpPr>
        <p:spPr>
          <a:xfrm>
            <a:off x="7380312" y="2132856"/>
            <a:ext cx="936104" cy="1446550"/>
          </a:xfrm>
          <a:prstGeom prst="rect">
            <a:avLst/>
          </a:prstGeom>
          <a:noFill/>
        </p:spPr>
        <p:txBody>
          <a:bodyPr wrap="square" rtlCol="0">
            <a:spAutoFit/>
          </a:bodyPr>
          <a:lstStyle/>
          <a:p>
            <a:r>
              <a:rPr lang="fr-CA" sz="8800" dirty="0" smtClean="0">
                <a:solidFill>
                  <a:schemeClr val="tx1"/>
                </a:solidFill>
              </a:rPr>
              <a:t>+</a:t>
            </a:r>
            <a:r>
              <a:rPr lang="fr-CA" dirty="0" smtClean="0"/>
              <a:t> </a:t>
            </a:r>
            <a:endParaRPr lang="fr-CA" dirty="0"/>
          </a:p>
        </p:txBody>
      </p:sp>
      <p:sp>
        <p:nvSpPr>
          <p:cNvPr id="16" name="Rectangle 15"/>
          <p:cNvSpPr/>
          <p:nvPr/>
        </p:nvSpPr>
        <p:spPr>
          <a:xfrm>
            <a:off x="7308304" y="4509120"/>
            <a:ext cx="720080" cy="14401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16"/>
          <p:cNvSpPr/>
          <p:nvPr/>
        </p:nvSpPr>
        <p:spPr>
          <a:xfrm>
            <a:off x="7380312" y="4581128"/>
            <a:ext cx="144016"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p:cNvSpPr/>
          <p:nvPr/>
        </p:nvSpPr>
        <p:spPr>
          <a:xfrm>
            <a:off x="7596336" y="4581128"/>
            <a:ext cx="144016"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Rectangle 18"/>
          <p:cNvSpPr/>
          <p:nvPr/>
        </p:nvSpPr>
        <p:spPr>
          <a:xfrm>
            <a:off x="7380312" y="4797152"/>
            <a:ext cx="144016"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Rectangle 19"/>
          <p:cNvSpPr/>
          <p:nvPr/>
        </p:nvSpPr>
        <p:spPr>
          <a:xfrm>
            <a:off x="7812360" y="4581128"/>
            <a:ext cx="144016"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Rectangle 20"/>
          <p:cNvSpPr/>
          <p:nvPr/>
        </p:nvSpPr>
        <p:spPr>
          <a:xfrm>
            <a:off x="7812360" y="4797152"/>
            <a:ext cx="144016"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Rectangle 21"/>
          <p:cNvSpPr/>
          <p:nvPr/>
        </p:nvSpPr>
        <p:spPr>
          <a:xfrm>
            <a:off x="7596336" y="4797152"/>
            <a:ext cx="144016"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Rectangle 22"/>
          <p:cNvSpPr/>
          <p:nvPr/>
        </p:nvSpPr>
        <p:spPr>
          <a:xfrm>
            <a:off x="7380312" y="5013176"/>
            <a:ext cx="144016"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Rectangle 23"/>
          <p:cNvSpPr/>
          <p:nvPr/>
        </p:nvSpPr>
        <p:spPr>
          <a:xfrm>
            <a:off x="7596336" y="5013176"/>
            <a:ext cx="144016"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Rectangle 24"/>
          <p:cNvSpPr/>
          <p:nvPr/>
        </p:nvSpPr>
        <p:spPr>
          <a:xfrm>
            <a:off x="7812360" y="5013176"/>
            <a:ext cx="144016"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Flèche vers le bas 26"/>
          <p:cNvSpPr/>
          <p:nvPr/>
        </p:nvSpPr>
        <p:spPr bwMode="auto">
          <a:xfrm>
            <a:off x="7380312" y="3861048"/>
            <a:ext cx="484632" cy="54636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smtClean="0">
              <a:ln>
                <a:noFill/>
              </a:ln>
              <a:solidFill>
                <a:schemeClr val="bg1"/>
              </a:solidFill>
              <a:effectLst/>
              <a:latin typeface="Charlotte Book" pitchFamily="18" charset="0"/>
            </a:endParaRPr>
          </a:p>
        </p:txBody>
      </p:sp>
      <p:sp>
        <p:nvSpPr>
          <p:cNvPr id="28" name="Rectangle 27"/>
          <p:cNvSpPr/>
          <p:nvPr/>
        </p:nvSpPr>
        <p:spPr bwMode="auto">
          <a:xfrm>
            <a:off x="6300192" y="2060848"/>
            <a:ext cx="2448272" cy="165618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smtClean="0">
              <a:ln>
                <a:noFill/>
              </a:ln>
              <a:solidFill>
                <a:schemeClr val="bg1"/>
              </a:solidFill>
              <a:effectLst/>
              <a:latin typeface="Charlotte Book" pitchFamily="18" charset="0"/>
            </a:endParaRPr>
          </a:p>
        </p:txBody>
      </p:sp>
      <p:pic>
        <p:nvPicPr>
          <p:cNvPr id="9218" name="Picture 2" descr="C:\Users\Guillaume\Desktop\imagePres\Methode.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9552" y="332656"/>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895331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fr-CA" sz="4000" smtClean="0"/>
              <a:t>Visualisation :</a:t>
            </a:r>
            <a:br>
              <a:rPr lang="fr-CA" sz="4000" smtClean="0"/>
            </a:br>
            <a:r>
              <a:rPr lang="fr-CA" sz="4000" smtClean="0"/>
              <a:t>Navigation</a:t>
            </a:r>
          </a:p>
        </p:txBody>
      </p:sp>
      <p:pic>
        <p:nvPicPr>
          <p:cNvPr id="21507" name="Picture 4"/>
          <p:cNvPicPr>
            <a:picLocks noChangeAspect="1" noChangeArrowheads="1"/>
          </p:cNvPicPr>
          <p:nvPr/>
        </p:nvPicPr>
        <p:blipFill>
          <a:blip r:embed="rId3" cstate="print"/>
          <a:srcRect/>
          <a:stretch>
            <a:fillRect/>
          </a:stretch>
        </p:blipFill>
        <p:spPr bwMode="auto">
          <a:xfrm>
            <a:off x="539750" y="2060575"/>
            <a:ext cx="8131175" cy="4102100"/>
          </a:xfrm>
          <a:prstGeom prst="rect">
            <a:avLst/>
          </a:prstGeom>
          <a:noFill/>
          <a:ln w="9525">
            <a:noFill/>
            <a:miter lim="800000"/>
            <a:headEnd/>
            <a:tailEnd/>
          </a:ln>
        </p:spPr>
      </p:pic>
      <p:pic>
        <p:nvPicPr>
          <p:cNvPr id="21508" name="Picture 8"/>
          <p:cNvPicPr>
            <a:picLocks noChangeAspect="1" noChangeArrowheads="1"/>
          </p:cNvPicPr>
          <p:nvPr/>
        </p:nvPicPr>
        <p:blipFill>
          <a:blip r:embed="rId4" cstate="print"/>
          <a:srcRect/>
          <a:stretch>
            <a:fillRect/>
          </a:stretch>
        </p:blipFill>
        <p:spPr bwMode="auto">
          <a:xfrm>
            <a:off x="539750" y="476250"/>
            <a:ext cx="1746250" cy="1335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fr-CA" sz="4000" smtClean="0"/>
              <a:t>Visualisation :</a:t>
            </a:r>
            <a:br>
              <a:rPr lang="fr-CA" sz="4000" smtClean="0"/>
            </a:br>
            <a:r>
              <a:rPr lang="fr-CA" sz="4000" smtClean="0"/>
              <a:t>Vue développement</a:t>
            </a:r>
          </a:p>
        </p:txBody>
      </p:sp>
      <p:pic>
        <p:nvPicPr>
          <p:cNvPr id="22531" name="Picture 4"/>
          <p:cNvPicPr>
            <a:picLocks noChangeAspect="1" noChangeArrowheads="1"/>
          </p:cNvPicPr>
          <p:nvPr/>
        </p:nvPicPr>
        <p:blipFill>
          <a:blip r:embed="rId3" cstate="print"/>
          <a:srcRect/>
          <a:stretch>
            <a:fillRect/>
          </a:stretch>
        </p:blipFill>
        <p:spPr bwMode="auto">
          <a:xfrm>
            <a:off x="395288" y="2349500"/>
            <a:ext cx="4789487" cy="3660775"/>
          </a:xfrm>
          <a:prstGeom prst="rect">
            <a:avLst/>
          </a:prstGeom>
          <a:noFill/>
          <a:ln w="9525">
            <a:noFill/>
            <a:miter lim="800000"/>
            <a:headEnd/>
            <a:tailEnd/>
          </a:ln>
        </p:spPr>
      </p:pic>
      <p:sp>
        <p:nvSpPr>
          <p:cNvPr id="22532" name="Rectangle 3"/>
          <p:cNvSpPr>
            <a:spLocks noChangeArrowheads="1"/>
          </p:cNvSpPr>
          <p:nvPr/>
        </p:nvSpPr>
        <p:spPr bwMode="auto">
          <a:xfrm>
            <a:off x="5580063" y="2133600"/>
            <a:ext cx="2954337" cy="4010025"/>
          </a:xfrm>
          <a:prstGeom prst="rect">
            <a:avLst/>
          </a:prstGeom>
          <a:noFill/>
          <a:ln w="9525">
            <a:noFill/>
            <a:miter lim="800000"/>
            <a:headEnd/>
            <a:tailEnd/>
          </a:ln>
        </p:spPr>
        <p:txBody>
          <a:bodyPr/>
          <a:lstStyle/>
          <a:p>
            <a:pPr marL="342900" indent="-342900">
              <a:spcBef>
                <a:spcPct val="20000"/>
              </a:spcBef>
              <a:buFontTx/>
              <a:buChar char="•"/>
            </a:pPr>
            <a:r>
              <a:rPr lang="fr-CA" sz="2400">
                <a:solidFill>
                  <a:srgbClr val="224080"/>
                </a:solidFill>
              </a:rPr>
              <a:t>Métriques</a:t>
            </a:r>
          </a:p>
          <a:p>
            <a:pPr marL="742950" lvl="1" indent="-285750">
              <a:spcBef>
                <a:spcPct val="20000"/>
              </a:spcBef>
              <a:buFontTx/>
              <a:buChar char="–"/>
            </a:pPr>
            <a:r>
              <a:rPr lang="fr-CA" sz="2000">
                <a:solidFill>
                  <a:schemeClr val="tx1"/>
                </a:solidFill>
                <a:latin typeface="Arial" charset="0"/>
              </a:rPr>
              <a:t>Auteur</a:t>
            </a:r>
          </a:p>
          <a:p>
            <a:pPr marL="742950" lvl="1" indent="-285750">
              <a:spcBef>
                <a:spcPct val="20000"/>
              </a:spcBef>
              <a:buFontTx/>
              <a:buChar char="–"/>
            </a:pPr>
            <a:r>
              <a:rPr lang="fr-CA" sz="2000">
                <a:solidFill>
                  <a:schemeClr val="tx1"/>
                </a:solidFill>
                <a:latin typeface="Arial" charset="0"/>
              </a:rPr>
              <a:t>Taille de la modification</a:t>
            </a:r>
          </a:p>
          <a:p>
            <a:pPr marL="742950" lvl="1" indent="-285750">
              <a:spcBef>
                <a:spcPct val="20000"/>
              </a:spcBef>
              <a:buFontTx/>
              <a:buChar char="–"/>
            </a:pPr>
            <a:r>
              <a:rPr lang="fr-CA" sz="2000">
                <a:solidFill>
                  <a:schemeClr val="tx1"/>
                </a:solidFill>
                <a:latin typeface="Arial" charset="0"/>
              </a:rPr>
              <a:t>Nb versions depuis la dernière modification</a:t>
            </a:r>
          </a:p>
          <a:p>
            <a:pPr marL="742950" lvl="1" indent="-285750">
              <a:spcBef>
                <a:spcPct val="20000"/>
              </a:spcBef>
              <a:buFontTx/>
              <a:buChar char="–"/>
            </a:pPr>
            <a:r>
              <a:rPr lang="fr-CA" sz="2000">
                <a:solidFill>
                  <a:schemeClr val="tx1"/>
                </a:solidFill>
                <a:latin typeface="Arial" charset="0"/>
              </a:rPr>
              <a:t>Etc.</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fr-CA" sz="4000" smtClean="0"/>
              <a:t>Visualisation :</a:t>
            </a:r>
            <a:br>
              <a:rPr lang="fr-CA" sz="4000" smtClean="0"/>
            </a:br>
            <a:r>
              <a:rPr lang="fr-CA" sz="4000" smtClean="0"/>
              <a:t>Autres vues</a:t>
            </a:r>
          </a:p>
        </p:txBody>
      </p:sp>
      <p:pic>
        <p:nvPicPr>
          <p:cNvPr id="26627" name="Picture 4"/>
          <p:cNvPicPr>
            <a:picLocks noChangeAspect="1" noChangeArrowheads="1"/>
          </p:cNvPicPr>
          <p:nvPr/>
        </p:nvPicPr>
        <p:blipFill>
          <a:blip r:embed="rId3" cstate="print"/>
          <a:srcRect/>
          <a:stretch>
            <a:fillRect/>
          </a:stretch>
        </p:blipFill>
        <p:spPr bwMode="auto">
          <a:xfrm>
            <a:off x="611188" y="2387600"/>
            <a:ext cx="4752975" cy="3635375"/>
          </a:xfrm>
          <a:prstGeom prst="rect">
            <a:avLst/>
          </a:prstGeom>
          <a:noFill/>
          <a:ln w="9525">
            <a:noFill/>
            <a:miter lim="800000"/>
            <a:headEnd/>
            <a:tailEnd/>
          </a:ln>
        </p:spPr>
      </p:pic>
      <p:sp>
        <p:nvSpPr>
          <p:cNvPr id="26628" name="Rectangle 3"/>
          <p:cNvSpPr>
            <a:spLocks noChangeArrowheads="1"/>
          </p:cNvSpPr>
          <p:nvPr/>
        </p:nvSpPr>
        <p:spPr bwMode="auto">
          <a:xfrm>
            <a:off x="5508625" y="2133600"/>
            <a:ext cx="3097213" cy="4010025"/>
          </a:xfrm>
          <a:prstGeom prst="rect">
            <a:avLst/>
          </a:prstGeom>
          <a:noFill/>
          <a:ln w="9525">
            <a:noFill/>
            <a:miter lim="800000"/>
            <a:headEnd/>
            <a:tailEnd/>
          </a:ln>
        </p:spPr>
        <p:txBody>
          <a:bodyPr/>
          <a:lstStyle/>
          <a:p>
            <a:pPr marL="342900" indent="-342900">
              <a:spcBef>
                <a:spcPct val="20000"/>
              </a:spcBef>
              <a:buFontTx/>
              <a:buChar char="•"/>
            </a:pPr>
            <a:r>
              <a:rPr lang="fr-CA" sz="2000">
                <a:solidFill>
                  <a:srgbClr val="224080"/>
                </a:solidFill>
              </a:rPr>
              <a:t>Métriques</a:t>
            </a:r>
          </a:p>
          <a:p>
            <a:pPr marL="742950" lvl="1" indent="-285750">
              <a:spcBef>
                <a:spcPct val="20000"/>
              </a:spcBef>
              <a:buFontTx/>
              <a:buChar char="–"/>
            </a:pPr>
            <a:r>
              <a:rPr lang="fr-CA" sz="1800">
                <a:solidFill>
                  <a:schemeClr val="tx1"/>
                </a:solidFill>
                <a:latin typeface="Arial" charset="0"/>
              </a:rPr>
              <a:t>Semblables entre les niveaux de granularité</a:t>
            </a:r>
          </a:p>
          <a:p>
            <a:pPr marL="342900" indent="-342900">
              <a:spcBef>
                <a:spcPct val="20000"/>
              </a:spcBef>
              <a:buFontTx/>
              <a:buChar char="•"/>
            </a:pPr>
            <a:r>
              <a:rPr lang="fr-CA" sz="2000">
                <a:solidFill>
                  <a:srgbClr val="224080"/>
                </a:solidFill>
              </a:rPr>
              <a:t>Représentation</a:t>
            </a:r>
          </a:p>
          <a:p>
            <a:pPr marL="742950" lvl="1" indent="-285750">
              <a:spcBef>
                <a:spcPct val="20000"/>
              </a:spcBef>
              <a:buFontTx/>
              <a:buChar char="–"/>
            </a:pPr>
            <a:r>
              <a:rPr lang="fr-CA" sz="1800">
                <a:solidFill>
                  <a:schemeClr val="tx1"/>
                </a:solidFill>
                <a:latin typeface="Arial" charset="0"/>
              </a:rPr>
              <a:t>Constante dans les différents aspects</a:t>
            </a:r>
          </a:p>
          <a:p>
            <a:pPr marL="742950" lvl="1" indent="-285750">
              <a:spcBef>
                <a:spcPct val="20000"/>
              </a:spcBef>
              <a:buFontTx/>
              <a:buChar char="–"/>
            </a:pPr>
            <a:r>
              <a:rPr lang="fr-CA" sz="1800">
                <a:solidFill>
                  <a:schemeClr val="tx1"/>
                </a:solidFill>
                <a:latin typeface="Arial" charset="0"/>
              </a:rPr>
              <a:t>Équivalent dans les niveaux de granularité</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fr-CA" sz="4000" smtClean="0"/>
              <a:t>Visualisation :</a:t>
            </a:r>
            <a:br>
              <a:rPr lang="fr-CA" sz="4000" smtClean="0"/>
            </a:br>
            <a:r>
              <a:rPr lang="fr-CA" sz="4000" smtClean="0"/>
              <a:t>Déplacement entre les vues</a:t>
            </a:r>
          </a:p>
        </p:txBody>
      </p:sp>
      <p:sp>
        <p:nvSpPr>
          <p:cNvPr id="27651" name="Rectangle 7"/>
          <p:cNvSpPr>
            <a:spLocks noGrp="1" noChangeArrowheads="1"/>
          </p:cNvSpPr>
          <p:nvPr>
            <p:ph type="body" idx="1"/>
          </p:nvPr>
        </p:nvSpPr>
        <p:spPr>
          <a:xfrm>
            <a:off x="5795963" y="2205038"/>
            <a:ext cx="2378075" cy="4210050"/>
          </a:xfrm>
          <a:noFill/>
        </p:spPr>
        <p:txBody>
          <a:bodyPr/>
          <a:lstStyle/>
          <a:p>
            <a:r>
              <a:rPr lang="fr-CA" sz="2400" smtClean="0"/>
              <a:t>Cohérence dans le déplacement entre les vues</a:t>
            </a:r>
          </a:p>
        </p:txBody>
      </p:sp>
      <p:pic>
        <p:nvPicPr>
          <p:cNvPr id="27652" name="Picture 9"/>
          <p:cNvPicPr>
            <a:picLocks noChangeAspect="1" noChangeArrowheads="1"/>
          </p:cNvPicPr>
          <p:nvPr/>
        </p:nvPicPr>
        <p:blipFill>
          <a:blip r:embed="rId3" cstate="print"/>
          <a:srcRect/>
          <a:stretch>
            <a:fillRect/>
          </a:stretch>
        </p:blipFill>
        <p:spPr bwMode="auto">
          <a:xfrm>
            <a:off x="971550" y="2133600"/>
            <a:ext cx="4716463" cy="3605213"/>
          </a:xfrm>
          <a:prstGeom prst="rect">
            <a:avLst/>
          </a:prstGeom>
          <a:noFill/>
          <a:ln w="9525">
            <a:noFill/>
            <a:miter lim="800000"/>
            <a:headEnd/>
            <a:tailEnd/>
          </a:ln>
        </p:spPr>
      </p:pic>
      <p:sp>
        <p:nvSpPr>
          <p:cNvPr id="27653" name="Line 10"/>
          <p:cNvSpPr>
            <a:spLocks noChangeShapeType="1"/>
          </p:cNvSpPr>
          <p:nvPr/>
        </p:nvSpPr>
        <p:spPr bwMode="auto">
          <a:xfrm>
            <a:off x="2411413" y="3284538"/>
            <a:ext cx="1873250" cy="0"/>
          </a:xfrm>
          <a:prstGeom prst="line">
            <a:avLst/>
          </a:prstGeom>
          <a:noFill/>
          <a:ln w="38100">
            <a:solidFill>
              <a:schemeClr val="tx1"/>
            </a:solidFill>
            <a:round/>
            <a:headEnd type="triangle" w="med" len="med"/>
            <a:tailEnd type="triangle" w="med" len="med"/>
          </a:ln>
        </p:spPr>
        <p:txBody>
          <a:bodyPr/>
          <a:lstStyle/>
          <a:p>
            <a:endParaRPr lang="fr-CA"/>
          </a:p>
        </p:txBody>
      </p:sp>
      <p:sp>
        <p:nvSpPr>
          <p:cNvPr id="27654" name="Line 11"/>
          <p:cNvSpPr>
            <a:spLocks noChangeShapeType="1"/>
          </p:cNvSpPr>
          <p:nvPr/>
        </p:nvSpPr>
        <p:spPr bwMode="auto">
          <a:xfrm>
            <a:off x="2411413" y="3284538"/>
            <a:ext cx="0" cy="1296987"/>
          </a:xfrm>
          <a:prstGeom prst="line">
            <a:avLst/>
          </a:prstGeom>
          <a:noFill/>
          <a:ln w="38100">
            <a:solidFill>
              <a:schemeClr val="tx1"/>
            </a:solidFill>
            <a:round/>
            <a:headEnd type="triangle" w="med" len="med"/>
            <a:tailEnd type="triangle" w="med" len="med"/>
          </a:ln>
        </p:spPr>
        <p:txBody>
          <a:bodyPr/>
          <a:lstStyle/>
          <a:p>
            <a:endParaRPr lang="fr-CA"/>
          </a:p>
        </p:txBody>
      </p:sp>
      <p:sp>
        <p:nvSpPr>
          <p:cNvPr id="27655" name="Oval 12"/>
          <p:cNvSpPr>
            <a:spLocks noChangeArrowheads="1"/>
          </p:cNvSpPr>
          <p:nvPr/>
        </p:nvSpPr>
        <p:spPr bwMode="auto">
          <a:xfrm>
            <a:off x="2339975" y="3644900"/>
            <a:ext cx="144463" cy="142875"/>
          </a:xfrm>
          <a:prstGeom prst="ellipse">
            <a:avLst/>
          </a:prstGeom>
          <a:solidFill>
            <a:schemeClr val="tx1"/>
          </a:solidFill>
          <a:ln w="9525">
            <a:solidFill>
              <a:schemeClr val="tx1"/>
            </a:solidFill>
            <a:round/>
            <a:headEnd/>
            <a:tailEnd/>
          </a:ln>
        </p:spPr>
        <p:txBody>
          <a:bodyPr wrap="none" anchor="ctr"/>
          <a:lstStyle/>
          <a:p>
            <a:endParaRPr lang="fr-FR"/>
          </a:p>
        </p:txBody>
      </p:sp>
      <p:sp>
        <p:nvSpPr>
          <p:cNvPr id="27656" name="Oval 13"/>
          <p:cNvSpPr>
            <a:spLocks noChangeArrowheads="1"/>
          </p:cNvSpPr>
          <p:nvPr/>
        </p:nvSpPr>
        <p:spPr bwMode="auto">
          <a:xfrm>
            <a:off x="2339975" y="4078288"/>
            <a:ext cx="144463" cy="142875"/>
          </a:xfrm>
          <a:prstGeom prst="ellipse">
            <a:avLst/>
          </a:prstGeom>
          <a:solidFill>
            <a:schemeClr val="tx1"/>
          </a:solidFill>
          <a:ln w="9525">
            <a:solidFill>
              <a:schemeClr val="tx1"/>
            </a:solidFill>
            <a:round/>
            <a:headEnd/>
            <a:tailEnd/>
          </a:ln>
        </p:spPr>
        <p:txBody>
          <a:bodyPr wrap="none" anchor="ctr"/>
          <a:lstStyle/>
          <a:p>
            <a:endParaRPr lang="fr-FR"/>
          </a:p>
        </p:txBody>
      </p:sp>
      <p:sp>
        <p:nvSpPr>
          <p:cNvPr id="27657" name="Oval 14"/>
          <p:cNvSpPr>
            <a:spLocks noChangeArrowheads="1"/>
          </p:cNvSpPr>
          <p:nvPr/>
        </p:nvSpPr>
        <p:spPr bwMode="auto">
          <a:xfrm>
            <a:off x="2987675" y="3213100"/>
            <a:ext cx="144463" cy="142875"/>
          </a:xfrm>
          <a:prstGeom prst="ellipse">
            <a:avLst/>
          </a:prstGeom>
          <a:solidFill>
            <a:schemeClr val="tx1"/>
          </a:solidFill>
          <a:ln w="9525">
            <a:solidFill>
              <a:schemeClr val="tx1"/>
            </a:solidFill>
            <a:round/>
            <a:headEnd/>
            <a:tailEnd/>
          </a:ln>
        </p:spPr>
        <p:txBody>
          <a:bodyPr wrap="none" anchor="ctr"/>
          <a:lstStyle/>
          <a:p>
            <a:endParaRPr lang="fr-FR"/>
          </a:p>
        </p:txBody>
      </p:sp>
      <p:sp>
        <p:nvSpPr>
          <p:cNvPr id="27658" name="Oval 15"/>
          <p:cNvSpPr>
            <a:spLocks noChangeArrowheads="1"/>
          </p:cNvSpPr>
          <p:nvPr/>
        </p:nvSpPr>
        <p:spPr bwMode="auto">
          <a:xfrm>
            <a:off x="3563938" y="3213100"/>
            <a:ext cx="144462" cy="142875"/>
          </a:xfrm>
          <a:prstGeom prst="ellipse">
            <a:avLst/>
          </a:prstGeom>
          <a:solidFill>
            <a:schemeClr val="tx1"/>
          </a:solidFill>
          <a:ln w="9525">
            <a:solidFill>
              <a:schemeClr val="tx1"/>
            </a:solidFill>
            <a:round/>
            <a:headEnd/>
            <a:tailEnd/>
          </a:ln>
        </p:spPr>
        <p:txBody>
          <a:bodyPr wrap="none" anchor="ctr"/>
          <a:lstStyle/>
          <a:p>
            <a:endParaRPr lang="fr-F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fr-CA" smtClean="0"/>
              <a:t>Cohérence logicielle</a:t>
            </a:r>
          </a:p>
        </p:txBody>
      </p:sp>
      <p:sp>
        <p:nvSpPr>
          <p:cNvPr id="28675" name="Rectangle 3"/>
          <p:cNvSpPr>
            <a:spLocks noGrp="1" noChangeArrowheads="1"/>
          </p:cNvSpPr>
          <p:nvPr>
            <p:ph type="body" idx="1"/>
          </p:nvPr>
        </p:nvSpPr>
        <p:spPr>
          <a:xfrm>
            <a:off x="900113" y="1916113"/>
            <a:ext cx="7366000" cy="4154487"/>
          </a:xfrm>
        </p:spPr>
        <p:txBody>
          <a:bodyPr/>
          <a:lstStyle/>
          <a:p>
            <a:pPr>
              <a:lnSpc>
                <a:spcPct val="90000"/>
              </a:lnSpc>
            </a:pPr>
            <a:r>
              <a:rPr lang="fr-CA" sz="2400" smtClean="0"/>
              <a:t>Niveaux de granularité</a:t>
            </a:r>
          </a:p>
          <a:p>
            <a:pPr lvl="1">
              <a:lnSpc>
                <a:spcPct val="90000"/>
              </a:lnSpc>
            </a:pPr>
            <a:r>
              <a:rPr lang="fr-CA" sz="2000" smtClean="0"/>
              <a:t>Similaire à un zoom sur une image</a:t>
            </a:r>
          </a:p>
          <a:p>
            <a:pPr lvl="1">
              <a:lnSpc>
                <a:spcPct val="90000"/>
              </a:lnSpc>
            </a:pPr>
            <a:r>
              <a:rPr lang="fr-CA" sz="2000" smtClean="0"/>
              <a:t>Plus de détails VS Plus d’entités</a:t>
            </a:r>
          </a:p>
          <a:p>
            <a:pPr>
              <a:lnSpc>
                <a:spcPct val="90000"/>
              </a:lnSpc>
            </a:pPr>
            <a:r>
              <a:rPr lang="fr-CA" sz="2400" smtClean="0"/>
              <a:t>Aspects</a:t>
            </a:r>
          </a:p>
          <a:p>
            <a:pPr lvl="1">
              <a:lnSpc>
                <a:spcPct val="90000"/>
              </a:lnSpc>
            </a:pPr>
            <a:r>
              <a:rPr lang="fr-CA" sz="2000" smtClean="0"/>
              <a:t>Cohérent puisque même contexte</a:t>
            </a:r>
          </a:p>
          <a:p>
            <a:pPr lvl="1">
              <a:lnSpc>
                <a:spcPct val="90000"/>
              </a:lnSpc>
            </a:pPr>
            <a:r>
              <a:rPr lang="fr-CA" sz="2000" smtClean="0"/>
              <a:t>Appliqués aux mêmes entités</a:t>
            </a:r>
          </a:p>
          <a:p>
            <a:pPr>
              <a:lnSpc>
                <a:spcPct val="90000"/>
              </a:lnSpc>
            </a:pPr>
            <a:r>
              <a:rPr lang="fr-CA" sz="2400" smtClean="0"/>
              <a:t>Évolution</a:t>
            </a:r>
          </a:p>
          <a:p>
            <a:pPr lvl="1">
              <a:lnSpc>
                <a:spcPct val="90000"/>
              </a:lnSpc>
            </a:pPr>
            <a:r>
              <a:rPr lang="fr-CA" sz="2000" smtClean="0"/>
              <a:t>Version construite à partir d’une ancienne version</a:t>
            </a:r>
          </a:p>
          <a:p>
            <a:pPr lvl="1">
              <a:lnSpc>
                <a:spcPct val="90000"/>
              </a:lnSpc>
            </a:pPr>
            <a:r>
              <a:rPr lang="fr-CA" sz="2000" smtClean="0"/>
              <a:t>Plusieurs éléments restent intacts</a:t>
            </a:r>
          </a:p>
          <a:p>
            <a:pPr>
              <a:lnSpc>
                <a:spcPct val="90000"/>
              </a:lnSpc>
            </a:pPr>
            <a:r>
              <a:rPr lang="fr-CA" sz="2400" smtClean="0"/>
              <a:t>Comment représenter cette cohérence logicielle? </a:t>
            </a:r>
          </a:p>
        </p:txBody>
      </p:sp>
      <p:pic>
        <p:nvPicPr>
          <p:cNvPr id="28676" name="Picture 6"/>
          <p:cNvPicPr>
            <a:picLocks noChangeAspect="1" noChangeArrowheads="1"/>
          </p:cNvPicPr>
          <p:nvPr/>
        </p:nvPicPr>
        <p:blipFill>
          <a:blip r:embed="rId3" cstate="print"/>
          <a:srcRect/>
          <a:stretch>
            <a:fillRect/>
          </a:stretch>
        </p:blipFill>
        <p:spPr bwMode="auto">
          <a:xfrm>
            <a:off x="468313" y="620713"/>
            <a:ext cx="1489075" cy="1138237"/>
          </a:xfrm>
          <a:prstGeom prst="rect">
            <a:avLst/>
          </a:prstGeom>
          <a:noFill/>
          <a:ln w="9525">
            <a:noFill/>
            <a:miter lim="800000"/>
            <a:headEnd/>
            <a:tailEnd/>
          </a:ln>
        </p:spPr>
      </p:pic>
      <p:sp>
        <p:nvSpPr>
          <p:cNvPr id="28677" name="Line 7"/>
          <p:cNvSpPr>
            <a:spLocks noChangeShapeType="1"/>
          </p:cNvSpPr>
          <p:nvPr/>
        </p:nvSpPr>
        <p:spPr bwMode="auto">
          <a:xfrm>
            <a:off x="900113" y="981075"/>
            <a:ext cx="647700" cy="0"/>
          </a:xfrm>
          <a:prstGeom prst="line">
            <a:avLst/>
          </a:prstGeom>
          <a:noFill/>
          <a:ln w="12700">
            <a:solidFill>
              <a:schemeClr val="tx1"/>
            </a:solidFill>
            <a:round/>
            <a:headEnd type="triangle" w="med" len="med"/>
            <a:tailEnd type="triangle" w="med" len="med"/>
          </a:ln>
        </p:spPr>
        <p:txBody>
          <a:bodyPr/>
          <a:lstStyle/>
          <a:p>
            <a:endParaRPr lang="fr-CA"/>
          </a:p>
        </p:txBody>
      </p:sp>
      <p:sp>
        <p:nvSpPr>
          <p:cNvPr id="28678" name="Line 8"/>
          <p:cNvSpPr>
            <a:spLocks noChangeShapeType="1"/>
          </p:cNvSpPr>
          <p:nvPr/>
        </p:nvSpPr>
        <p:spPr bwMode="auto">
          <a:xfrm>
            <a:off x="900113" y="981075"/>
            <a:ext cx="0" cy="431800"/>
          </a:xfrm>
          <a:prstGeom prst="line">
            <a:avLst/>
          </a:prstGeom>
          <a:noFill/>
          <a:ln w="12700">
            <a:solidFill>
              <a:schemeClr val="tx1"/>
            </a:solidFill>
            <a:round/>
            <a:headEnd type="triangle" w="med" len="med"/>
            <a:tailEnd type="triangle" w="med" len="med"/>
          </a:ln>
        </p:spPr>
        <p:txBody>
          <a:bodyPr/>
          <a:lstStyle/>
          <a:p>
            <a:endParaRPr lang="fr-CA"/>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fr-CA" smtClean="0"/>
              <a:t>Cohérence graphique</a:t>
            </a:r>
          </a:p>
        </p:txBody>
      </p:sp>
      <p:sp>
        <p:nvSpPr>
          <p:cNvPr id="29699" name="Rectangle 3"/>
          <p:cNvSpPr>
            <a:spLocks noGrp="1" noChangeArrowheads="1"/>
          </p:cNvSpPr>
          <p:nvPr>
            <p:ph type="body" idx="1"/>
          </p:nvPr>
        </p:nvSpPr>
        <p:spPr>
          <a:xfrm>
            <a:off x="969963" y="1971675"/>
            <a:ext cx="7366000" cy="4743450"/>
          </a:xfrm>
        </p:spPr>
        <p:txBody>
          <a:bodyPr/>
          <a:lstStyle/>
          <a:p>
            <a:pPr eaLnBrk="1" hangingPunct="1"/>
            <a:r>
              <a:rPr lang="fr-CA" sz="2800" smtClean="0"/>
              <a:t>Similarités entre deux images présentées successivement</a:t>
            </a:r>
          </a:p>
          <a:p>
            <a:pPr eaLnBrk="1" hangingPunct="1"/>
            <a:r>
              <a:rPr lang="fr-CA" sz="2800" smtClean="0"/>
              <a:t>Comparable à une séquence de film</a:t>
            </a:r>
          </a:p>
          <a:p>
            <a:pPr lvl="1" eaLnBrk="1" hangingPunct="1"/>
            <a:r>
              <a:rPr lang="fr-CA" sz="2400" smtClean="0"/>
              <a:t>Une grande partie de l’image reste inchangée</a:t>
            </a:r>
          </a:p>
          <a:p>
            <a:pPr lvl="1" eaLnBrk="1" hangingPunct="1"/>
            <a:r>
              <a:rPr lang="fr-CA" sz="2400" smtClean="0"/>
              <a:t>Analyse des mouvements nous permet de mieux suivre</a:t>
            </a:r>
          </a:p>
          <a:p>
            <a:pPr eaLnBrk="1" hangingPunct="1"/>
            <a:r>
              <a:rPr lang="fr-CA" sz="2800" smtClean="0"/>
              <a:t>Mettre les changements en évidence</a:t>
            </a:r>
          </a:p>
          <a:p>
            <a:pPr eaLnBrk="1" hangingPunct="1"/>
            <a:r>
              <a:rPr lang="fr-CA" sz="2800" smtClean="0"/>
              <a:t>Pas de reconstruction du modèle mental</a:t>
            </a:r>
          </a:p>
        </p:txBody>
      </p:sp>
      <p:pic>
        <p:nvPicPr>
          <p:cNvPr id="29700" name="Picture 9"/>
          <p:cNvPicPr>
            <a:picLocks noChangeAspect="1" noChangeArrowheads="1"/>
          </p:cNvPicPr>
          <p:nvPr/>
        </p:nvPicPr>
        <p:blipFill>
          <a:blip r:embed="rId3" cstate="print"/>
          <a:srcRect/>
          <a:stretch>
            <a:fillRect/>
          </a:stretch>
        </p:blipFill>
        <p:spPr bwMode="auto">
          <a:xfrm>
            <a:off x="468313" y="620713"/>
            <a:ext cx="1489075" cy="1138237"/>
          </a:xfrm>
          <a:prstGeom prst="rect">
            <a:avLst/>
          </a:prstGeom>
          <a:noFill/>
          <a:ln w="9525">
            <a:noFill/>
            <a:miter lim="800000"/>
            <a:headEnd/>
            <a:tailEnd/>
          </a:ln>
        </p:spPr>
      </p:pic>
      <p:sp>
        <p:nvSpPr>
          <p:cNvPr id="29701" name="Line 10"/>
          <p:cNvSpPr>
            <a:spLocks noChangeShapeType="1"/>
          </p:cNvSpPr>
          <p:nvPr/>
        </p:nvSpPr>
        <p:spPr bwMode="auto">
          <a:xfrm>
            <a:off x="900113" y="981075"/>
            <a:ext cx="647700" cy="0"/>
          </a:xfrm>
          <a:prstGeom prst="line">
            <a:avLst/>
          </a:prstGeom>
          <a:noFill/>
          <a:ln w="12700">
            <a:solidFill>
              <a:schemeClr val="tx1"/>
            </a:solidFill>
            <a:round/>
            <a:headEnd type="triangle" w="med" len="med"/>
            <a:tailEnd type="triangle" w="med" len="med"/>
          </a:ln>
        </p:spPr>
        <p:txBody>
          <a:bodyPr/>
          <a:lstStyle/>
          <a:p>
            <a:endParaRPr lang="fr-CA"/>
          </a:p>
        </p:txBody>
      </p:sp>
      <p:sp>
        <p:nvSpPr>
          <p:cNvPr id="29702" name="Line 11"/>
          <p:cNvSpPr>
            <a:spLocks noChangeShapeType="1"/>
          </p:cNvSpPr>
          <p:nvPr/>
        </p:nvSpPr>
        <p:spPr bwMode="auto">
          <a:xfrm>
            <a:off x="900113" y="981075"/>
            <a:ext cx="0" cy="431800"/>
          </a:xfrm>
          <a:prstGeom prst="line">
            <a:avLst/>
          </a:prstGeom>
          <a:noFill/>
          <a:ln w="12700">
            <a:solidFill>
              <a:schemeClr val="tx1"/>
            </a:solidFill>
            <a:round/>
            <a:headEnd type="triangle" w="med" len="med"/>
            <a:tailEnd type="triangle" w="med" len="med"/>
          </a:ln>
        </p:spPr>
        <p:txBody>
          <a:bodyPr/>
          <a:lstStyle/>
          <a:p>
            <a:endParaRPr lang="fr-CA"/>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Connecteur droit 40"/>
          <p:cNvCxnSpPr/>
          <p:nvPr/>
        </p:nvCxnSpPr>
        <p:spPr bwMode="auto">
          <a:xfrm rot="5400000">
            <a:off x="4572000" y="4221088"/>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42" name="Connecteur droit 41"/>
          <p:cNvCxnSpPr/>
          <p:nvPr/>
        </p:nvCxnSpPr>
        <p:spPr bwMode="auto">
          <a:xfrm rot="5400000">
            <a:off x="4716016" y="4077072"/>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43" name="Connecteur droit 42"/>
          <p:cNvCxnSpPr/>
          <p:nvPr/>
        </p:nvCxnSpPr>
        <p:spPr bwMode="auto">
          <a:xfrm rot="5400000">
            <a:off x="4860032" y="3933056"/>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44" name="Connecteur droit 43"/>
          <p:cNvCxnSpPr/>
          <p:nvPr/>
        </p:nvCxnSpPr>
        <p:spPr bwMode="auto">
          <a:xfrm rot="5400000">
            <a:off x="5004048" y="3789040"/>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45" name="Connecteur droit 44"/>
          <p:cNvCxnSpPr/>
          <p:nvPr/>
        </p:nvCxnSpPr>
        <p:spPr bwMode="auto">
          <a:xfrm rot="5400000">
            <a:off x="5148064" y="3645024"/>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46" name="Connecteur droit 45"/>
          <p:cNvCxnSpPr/>
          <p:nvPr/>
        </p:nvCxnSpPr>
        <p:spPr bwMode="auto">
          <a:xfrm rot="5400000">
            <a:off x="5292080" y="3501008"/>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sp>
        <p:nvSpPr>
          <p:cNvPr id="2" name="Titre 1"/>
          <p:cNvSpPr>
            <a:spLocks noGrp="1"/>
          </p:cNvSpPr>
          <p:nvPr>
            <p:ph type="title"/>
          </p:nvPr>
        </p:nvSpPr>
        <p:spPr/>
        <p:txBody>
          <a:bodyPr/>
          <a:lstStyle/>
          <a:p>
            <a:r>
              <a:rPr lang="fr-FR" sz="4000" dirty="0" smtClean="0"/>
              <a:t>Organisation </a:t>
            </a:r>
            <a:r>
              <a:rPr lang="fr-FR" sz="4000" dirty="0"/>
              <a:t>de l'information</a:t>
            </a:r>
          </a:p>
        </p:txBody>
      </p:sp>
      <p:sp>
        <p:nvSpPr>
          <p:cNvPr id="5" name="Rectangle 4"/>
          <p:cNvSpPr/>
          <p:nvPr/>
        </p:nvSpPr>
        <p:spPr bwMode="auto">
          <a:xfrm>
            <a:off x="4427984" y="436510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6" name="Rectangle 5"/>
          <p:cNvSpPr/>
          <p:nvPr/>
        </p:nvSpPr>
        <p:spPr bwMode="auto">
          <a:xfrm>
            <a:off x="4427984" y="508518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7" name="Rectangle 6"/>
          <p:cNvSpPr/>
          <p:nvPr/>
        </p:nvSpPr>
        <p:spPr bwMode="auto">
          <a:xfrm>
            <a:off x="4427984" y="292494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8" name="Rectangle 7"/>
          <p:cNvSpPr/>
          <p:nvPr/>
        </p:nvSpPr>
        <p:spPr bwMode="auto">
          <a:xfrm>
            <a:off x="4427984" y="364502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9" name="Rectangle 8"/>
          <p:cNvSpPr/>
          <p:nvPr/>
        </p:nvSpPr>
        <p:spPr bwMode="auto">
          <a:xfrm>
            <a:off x="5148064" y="436510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10" name="Rectangle 9"/>
          <p:cNvSpPr/>
          <p:nvPr/>
        </p:nvSpPr>
        <p:spPr bwMode="auto">
          <a:xfrm>
            <a:off x="5148064" y="508518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11" name="Rectangle 10"/>
          <p:cNvSpPr/>
          <p:nvPr/>
        </p:nvSpPr>
        <p:spPr bwMode="auto">
          <a:xfrm>
            <a:off x="5148064" y="292494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12" name="Rectangle 11"/>
          <p:cNvSpPr/>
          <p:nvPr/>
        </p:nvSpPr>
        <p:spPr bwMode="auto">
          <a:xfrm>
            <a:off x="5148064" y="364502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13" name="Rectangle 12"/>
          <p:cNvSpPr/>
          <p:nvPr/>
        </p:nvSpPr>
        <p:spPr bwMode="auto">
          <a:xfrm>
            <a:off x="2987824" y="436510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14" name="Rectangle 13"/>
          <p:cNvSpPr/>
          <p:nvPr/>
        </p:nvSpPr>
        <p:spPr bwMode="auto">
          <a:xfrm>
            <a:off x="2987824" y="508518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15" name="Rectangle 14"/>
          <p:cNvSpPr/>
          <p:nvPr/>
        </p:nvSpPr>
        <p:spPr bwMode="auto">
          <a:xfrm>
            <a:off x="2987824" y="292494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16" name="Rectangle 15"/>
          <p:cNvSpPr/>
          <p:nvPr/>
        </p:nvSpPr>
        <p:spPr bwMode="auto">
          <a:xfrm>
            <a:off x="2987824" y="364502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17" name="Rectangle 16"/>
          <p:cNvSpPr/>
          <p:nvPr/>
        </p:nvSpPr>
        <p:spPr bwMode="auto">
          <a:xfrm>
            <a:off x="3707904" y="436510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18" name="Rectangle 17"/>
          <p:cNvSpPr/>
          <p:nvPr/>
        </p:nvSpPr>
        <p:spPr bwMode="auto">
          <a:xfrm>
            <a:off x="3707904" y="508518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19" name="Rectangle 18"/>
          <p:cNvSpPr/>
          <p:nvPr/>
        </p:nvSpPr>
        <p:spPr bwMode="auto">
          <a:xfrm>
            <a:off x="3707904" y="292494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sp>
        <p:nvSpPr>
          <p:cNvPr id="20" name="Rectangle 19"/>
          <p:cNvSpPr/>
          <p:nvPr/>
        </p:nvSpPr>
        <p:spPr bwMode="auto">
          <a:xfrm>
            <a:off x="3707904" y="3645024"/>
            <a:ext cx="720080" cy="720080"/>
          </a:xfrm>
          <a:prstGeom prst="rect">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CA" sz="3200" b="0" i="0" u="none" strike="noStrike" cap="none" normalizeH="0" baseline="0" dirty="0" smtClean="0">
              <a:ln>
                <a:noFill/>
              </a:ln>
              <a:solidFill>
                <a:schemeClr val="bg1"/>
              </a:solidFill>
              <a:effectLst/>
              <a:latin typeface="Charlotte Book" pitchFamily="18" charset="0"/>
            </a:endParaRPr>
          </a:p>
        </p:txBody>
      </p:sp>
      <p:cxnSp>
        <p:nvCxnSpPr>
          <p:cNvPr id="23" name="Connecteur droit 22"/>
          <p:cNvCxnSpPr/>
          <p:nvPr/>
        </p:nvCxnSpPr>
        <p:spPr bwMode="auto">
          <a:xfrm rot="5400000" flipH="1" flipV="1">
            <a:off x="5868144" y="4797152"/>
            <a:ext cx="1008112" cy="100811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 name="Connecteur droit 23"/>
          <p:cNvCxnSpPr/>
          <p:nvPr/>
        </p:nvCxnSpPr>
        <p:spPr bwMode="auto">
          <a:xfrm rot="5400000" flipH="1" flipV="1">
            <a:off x="5436096" y="3356992"/>
            <a:ext cx="288032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5" name="Connecteur droit 24"/>
          <p:cNvCxnSpPr/>
          <p:nvPr/>
        </p:nvCxnSpPr>
        <p:spPr bwMode="auto">
          <a:xfrm>
            <a:off x="3995936" y="1916832"/>
            <a:ext cx="288032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9" name="Connecteur droit 28"/>
          <p:cNvCxnSpPr/>
          <p:nvPr/>
        </p:nvCxnSpPr>
        <p:spPr bwMode="auto">
          <a:xfrm rot="5400000" flipH="1" flipV="1">
            <a:off x="5868144" y="4077072"/>
            <a:ext cx="1008112" cy="100811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0" name="Connecteur droit 29"/>
          <p:cNvCxnSpPr/>
          <p:nvPr/>
        </p:nvCxnSpPr>
        <p:spPr bwMode="auto">
          <a:xfrm rot="5400000" flipH="1" flipV="1">
            <a:off x="5868144" y="3356992"/>
            <a:ext cx="1008112" cy="100811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1" name="Connecteur droit 30"/>
          <p:cNvCxnSpPr/>
          <p:nvPr/>
        </p:nvCxnSpPr>
        <p:spPr bwMode="auto">
          <a:xfrm rot="5400000" flipH="1" flipV="1">
            <a:off x="5868144" y="2636912"/>
            <a:ext cx="1008112" cy="100811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32" name="Connecteur droit 31"/>
          <p:cNvCxnSpPr/>
          <p:nvPr/>
        </p:nvCxnSpPr>
        <p:spPr bwMode="auto">
          <a:xfrm>
            <a:off x="3707904" y="2204864"/>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36" name="Connecteur droit 35"/>
          <p:cNvCxnSpPr/>
          <p:nvPr/>
        </p:nvCxnSpPr>
        <p:spPr bwMode="auto">
          <a:xfrm>
            <a:off x="3851920" y="2060848"/>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37" name="Connecteur droit 36"/>
          <p:cNvCxnSpPr/>
          <p:nvPr/>
        </p:nvCxnSpPr>
        <p:spPr bwMode="auto">
          <a:xfrm>
            <a:off x="3419872" y="2492896"/>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38" name="Connecteur droit 37"/>
          <p:cNvCxnSpPr/>
          <p:nvPr/>
        </p:nvCxnSpPr>
        <p:spPr bwMode="auto">
          <a:xfrm>
            <a:off x="3275856" y="2636912"/>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39" name="Connecteur droit 38"/>
          <p:cNvCxnSpPr/>
          <p:nvPr/>
        </p:nvCxnSpPr>
        <p:spPr bwMode="auto">
          <a:xfrm>
            <a:off x="3563888" y="2348880"/>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40" name="Connecteur droit 39"/>
          <p:cNvCxnSpPr/>
          <p:nvPr/>
        </p:nvCxnSpPr>
        <p:spPr bwMode="auto">
          <a:xfrm>
            <a:off x="3131840" y="2780928"/>
            <a:ext cx="2880320" cy="0"/>
          </a:xfrm>
          <a:prstGeom prst="line">
            <a:avLst/>
          </a:prstGeom>
          <a:solidFill>
            <a:schemeClr val="accent1"/>
          </a:solidFill>
          <a:ln w="38100" cap="flat" cmpd="sng" algn="ctr">
            <a:solidFill>
              <a:schemeClr val="bg1">
                <a:lumMod val="65000"/>
              </a:schemeClr>
            </a:solidFill>
            <a:prstDash val="solid"/>
            <a:round/>
            <a:headEnd type="none" w="med" len="med"/>
            <a:tailEnd type="none" w="med" len="med"/>
          </a:ln>
          <a:effectLst/>
        </p:spPr>
      </p:cxnSp>
      <p:cxnSp>
        <p:nvCxnSpPr>
          <p:cNvPr id="50" name="Connecteur droit 49"/>
          <p:cNvCxnSpPr/>
          <p:nvPr/>
        </p:nvCxnSpPr>
        <p:spPr bwMode="auto">
          <a:xfrm rot="5400000" flipH="1" flipV="1">
            <a:off x="6012160" y="4941168"/>
            <a:ext cx="936104" cy="936104"/>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1" name="Connecteur droit 50"/>
          <p:cNvCxnSpPr/>
          <p:nvPr/>
        </p:nvCxnSpPr>
        <p:spPr bwMode="auto">
          <a:xfrm>
            <a:off x="6516216" y="5373216"/>
            <a:ext cx="144016" cy="7200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52" name="ZoneTexte 51"/>
          <p:cNvSpPr txBox="1"/>
          <p:nvPr/>
        </p:nvSpPr>
        <p:spPr>
          <a:xfrm rot="18759594">
            <a:off x="6324386" y="5276121"/>
            <a:ext cx="1139209" cy="369332"/>
          </a:xfrm>
          <a:prstGeom prst="rect">
            <a:avLst/>
          </a:prstGeom>
          <a:noFill/>
        </p:spPr>
        <p:txBody>
          <a:bodyPr wrap="square" rtlCol="0">
            <a:spAutoFit/>
          </a:bodyPr>
          <a:lstStyle/>
          <a:p>
            <a:r>
              <a:rPr lang="fr-CA" sz="1800" dirty="0" smtClean="0">
                <a:solidFill>
                  <a:schemeClr val="tx1"/>
                </a:solidFill>
              </a:rPr>
              <a:t>Versions</a:t>
            </a:r>
            <a:endParaRPr lang="fr-CA" sz="1800" dirty="0">
              <a:solidFill>
                <a:schemeClr val="tx1"/>
              </a:solidFill>
            </a:endParaRPr>
          </a:p>
        </p:txBody>
      </p:sp>
      <p:sp>
        <p:nvSpPr>
          <p:cNvPr id="53" name="ZoneTexte 52"/>
          <p:cNvSpPr txBox="1"/>
          <p:nvPr/>
        </p:nvSpPr>
        <p:spPr>
          <a:xfrm>
            <a:off x="3635896" y="6021288"/>
            <a:ext cx="936104" cy="369332"/>
          </a:xfrm>
          <a:prstGeom prst="rect">
            <a:avLst/>
          </a:prstGeom>
          <a:noFill/>
        </p:spPr>
        <p:txBody>
          <a:bodyPr wrap="square" rtlCol="0">
            <a:spAutoFit/>
          </a:bodyPr>
          <a:lstStyle/>
          <a:p>
            <a:r>
              <a:rPr lang="fr-CA" sz="1800" dirty="0" smtClean="0">
                <a:solidFill>
                  <a:schemeClr val="tx1"/>
                </a:solidFill>
              </a:rPr>
              <a:t>Qualité</a:t>
            </a:r>
            <a:endParaRPr lang="fr-CA" sz="1800" dirty="0">
              <a:solidFill>
                <a:schemeClr val="tx1"/>
              </a:solidFill>
            </a:endParaRPr>
          </a:p>
        </p:txBody>
      </p:sp>
      <p:cxnSp>
        <p:nvCxnSpPr>
          <p:cNvPr id="54" name="Connecteur droit 53"/>
          <p:cNvCxnSpPr/>
          <p:nvPr/>
        </p:nvCxnSpPr>
        <p:spPr bwMode="auto">
          <a:xfrm>
            <a:off x="2987824" y="5949280"/>
            <a:ext cx="288032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5" name="Connecteur droit 54"/>
          <p:cNvCxnSpPr/>
          <p:nvPr/>
        </p:nvCxnSpPr>
        <p:spPr bwMode="auto">
          <a:xfrm rot="5400000">
            <a:off x="3995936" y="6021288"/>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6" name="Connecteur droit 55"/>
          <p:cNvCxnSpPr/>
          <p:nvPr/>
        </p:nvCxnSpPr>
        <p:spPr bwMode="auto">
          <a:xfrm rot="5400000">
            <a:off x="3275856" y="6021288"/>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7" name="Connecteur droit 56"/>
          <p:cNvCxnSpPr/>
          <p:nvPr/>
        </p:nvCxnSpPr>
        <p:spPr bwMode="auto">
          <a:xfrm rot="5400000">
            <a:off x="4716016" y="6021288"/>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8" name="Connecteur droit 57"/>
          <p:cNvCxnSpPr/>
          <p:nvPr/>
        </p:nvCxnSpPr>
        <p:spPr bwMode="auto">
          <a:xfrm rot="5400000">
            <a:off x="5436096" y="6021288"/>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59" name="ZoneTexte 58"/>
          <p:cNvSpPr txBox="1"/>
          <p:nvPr/>
        </p:nvSpPr>
        <p:spPr>
          <a:xfrm>
            <a:off x="2987824" y="6021288"/>
            <a:ext cx="720080" cy="369332"/>
          </a:xfrm>
          <a:prstGeom prst="rect">
            <a:avLst/>
          </a:prstGeom>
          <a:noFill/>
        </p:spPr>
        <p:txBody>
          <a:bodyPr wrap="square" rtlCol="0">
            <a:spAutoFit/>
          </a:bodyPr>
          <a:lstStyle/>
          <a:p>
            <a:r>
              <a:rPr lang="fr-CA" sz="1800" dirty="0" smtClean="0">
                <a:solidFill>
                  <a:schemeClr val="tx1"/>
                </a:solidFill>
              </a:rPr>
              <a:t>SVN</a:t>
            </a:r>
            <a:endParaRPr lang="fr-CA" sz="1800" dirty="0">
              <a:solidFill>
                <a:schemeClr val="tx1"/>
              </a:solidFill>
            </a:endParaRPr>
          </a:p>
        </p:txBody>
      </p:sp>
      <p:sp>
        <p:nvSpPr>
          <p:cNvPr id="60" name="ZoneTexte 59"/>
          <p:cNvSpPr txBox="1"/>
          <p:nvPr/>
        </p:nvSpPr>
        <p:spPr>
          <a:xfrm>
            <a:off x="4427984" y="6021288"/>
            <a:ext cx="936104" cy="369332"/>
          </a:xfrm>
          <a:prstGeom prst="rect">
            <a:avLst/>
          </a:prstGeom>
          <a:noFill/>
        </p:spPr>
        <p:txBody>
          <a:bodyPr wrap="square" rtlCol="0">
            <a:spAutoFit/>
          </a:bodyPr>
          <a:lstStyle/>
          <a:p>
            <a:r>
              <a:rPr lang="fr-CA" sz="1800" dirty="0" smtClean="0">
                <a:solidFill>
                  <a:schemeClr val="tx1"/>
                </a:solidFill>
              </a:rPr>
              <a:t>Bogue</a:t>
            </a:r>
            <a:endParaRPr lang="fr-CA" sz="1800" dirty="0">
              <a:solidFill>
                <a:schemeClr val="tx1"/>
              </a:solidFill>
            </a:endParaRPr>
          </a:p>
        </p:txBody>
      </p:sp>
      <p:sp>
        <p:nvSpPr>
          <p:cNvPr id="61" name="ZoneTexte 60"/>
          <p:cNvSpPr txBox="1"/>
          <p:nvPr/>
        </p:nvSpPr>
        <p:spPr>
          <a:xfrm>
            <a:off x="5148064" y="6021288"/>
            <a:ext cx="1584176" cy="369332"/>
          </a:xfrm>
          <a:prstGeom prst="rect">
            <a:avLst/>
          </a:prstGeom>
          <a:noFill/>
        </p:spPr>
        <p:txBody>
          <a:bodyPr wrap="square" rtlCol="0">
            <a:spAutoFit/>
          </a:bodyPr>
          <a:lstStyle/>
          <a:p>
            <a:r>
              <a:rPr lang="fr-CA" sz="1800" dirty="0" smtClean="0">
                <a:solidFill>
                  <a:schemeClr val="tx1"/>
                </a:solidFill>
              </a:rPr>
              <a:t>Personnalisé</a:t>
            </a:r>
            <a:endParaRPr lang="fr-CA" sz="1800" dirty="0">
              <a:solidFill>
                <a:schemeClr val="tx1"/>
              </a:solidFill>
            </a:endParaRPr>
          </a:p>
        </p:txBody>
      </p:sp>
      <p:cxnSp>
        <p:nvCxnSpPr>
          <p:cNvPr id="62" name="Connecteur droit 61"/>
          <p:cNvCxnSpPr/>
          <p:nvPr/>
        </p:nvCxnSpPr>
        <p:spPr bwMode="auto">
          <a:xfrm rot="5400000">
            <a:off x="1403648" y="4365104"/>
            <a:ext cx="288032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3" name="Connecteur droit 62"/>
          <p:cNvCxnSpPr/>
          <p:nvPr/>
        </p:nvCxnSpPr>
        <p:spPr bwMode="auto">
          <a:xfrm rot="10800000">
            <a:off x="2699792" y="4005064"/>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64" name="ZoneTexte 63"/>
          <p:cNvSpPr txBox="1"/>
          <p:nvPr/>
        </p:nvSpPr>
        <p:spPr>
          <a:xfrm>
            <a:off x="1619672" y="3789040"/>
            <a:ext cx="1080120" cy="369332"/>
          </a:xfrm>
          <a:prstGeom prst="rect">
            <a:avLst/>
          </a:prstGeom>
          <a:noFill/>
        </p:spPr>
        <p:txBody>
          <a:bodyPr wrap="square" rtlCol="0">
            <a:spAutoFit/>
          </a:bodyPr>
          <a:lstStyle/>
          <a:p>
            <a:r>
              <a:rPr lang="fr-CA" sz="1800" dirty="0" smtClean="0">
                <a:solidFill>
                  <a:schemeClr val="tx1"/>
                </a:solidFill>
              </a:rPr>
              <a:t>Classe</a:t>
            </a:r>
            <a:endParaRPr lang="fr-CA" sz="1800" dirty="0">
              <a:solidFill>
                <a:schemeClr val="tx1"/>
              </a:solidFill>
            </a:endParaRPr>
          </a:p>
        </p:txBody>
      </p:sp>
      <p:cxnSp>
        <p:nvCxnSpPr>
          <p:cNvPr id="65" name="Connecteur droit 64"/>
          <p:cNvCxnSpPr/>
          <p:nvPr/>
        </p:nvCxnSpPr>
        <p:spPr bwMode="auto">
          <a:xfrm rot="10800000">
            <a:off x="2699792" y="3429000"/>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6" name="Connecteur droit 65"/>
          <p:cNvCxnSpPr/>
          <p:nvPr/>
        </p:nvCxnSpPr>
        <p:spPr bwMode="auto">
          <a:xfrm rot="10800000">
            <a:off x="2699792" y="4725144"/>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67" name="Connecteur droit 66"/>
          <p:cNvCxnSpPr/>
          <p:nvPr/>
        </p:nvCxnSpPr>
        <p:spPr bwMode="auto">
          <a:xfrm rot="10800000">
            <a:off x="2699792" y="5445224"/>
            <a:ext cx="144016"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68" name="ZoneTexte 67"/>
          <p:cNvSpPr txBox="1"/>
          <p:nvPr/>
        </p:nvSpPr>
        <p:spPr>
          <a:xfrm>
            <a:off x="1259632" y="3212976"/>
            <a:ext cx="1368152" cy="369332"/>
          </a:xfrm>
          <a:prstGeom prst="rect">
            <a:avLst/>
          </a:prstGeom>
          <a:noFill/>
        </p:spPr>
        <p:txBody>
          <a:bodyPr wrap="square" rtlCol="0">
            <a:spAutoFit/>
          </a:bodyPr>
          <a:lstStyle/>
          <a:p>
            <a:r>
              <a:rPr lang="fr-CA" sz="1800" dirty="0" smtClean="0">
                <a:solidFill>
                  <a:schemeClr val="tx1"/>
                </a:solidFill>
              </a:rPr>
              <a:t>Paquetage</a:t>
            </a:r>
            <a:endParaRPr lang="fr-CA" sz="1800" dirty="0">
              <a:solidFill>
                <a:schemeClr val="tx1"/>
              </a:solidFill>
            </a:endParaRPr>
          </a:p>
        </p:txBody>
      </p:sp>
      <p:sp>
        <p:nvSpPr>
          <p:cNvPr id="69" name="ZoneTexte 68"/>
          <p:cNvSpPr txBox="1"/>
          <p:nvPr/>
        </p:nvSpPr>
        <p:spPr>
          <a:xfrm>
            <a:off x="1475656" y="4509120"/>
            <a:ext cx="1224136" cy="369332"/>
          </a:xfrm>
          <a:prstGeom prst="rect">
            <a:avLst/>
          </a:prstGeom>
          <a:noFill/>
        </p:spPr>
        <p:txBody>
          <a:bodyPr wrap="square" rtlCol="0">
            <a:spAutoFit/>
          </a:bodyPr>
          <a:lstStyle/>
          <a:p>
            <a:r>
              <a:rPr lang="fr-CA" sz="1800" dirty="0" smtClean="0">
                <a:solidFill>
                  <a:schemeClr val="tx1"/>
                </a:solidFill>
              </a:rPr>
              <a:t>Méthode</a:t>
            </a:r>
            <a:endParaRPr lang="fr-CA" sz="1800" dirty="0">
              <a:solidFill>
                <a:schemeClr val="tx1"/>
              </a:solidFill>
            </a:endParaRPr>
          </a:p>
        </p:txBody>
      </p:sp>
      <p:sp>
        <p:nvSpPr>
          <p:cNvPr id="70" name="ZoneTexte 69"/>
          <p:cNvSpPr txBox="1"/>
          <p:nvPr/>
        </p:nvSpPr>
        <p:spPr>
          <a:xfrm>
            <a:off x="1619672" y="5229200"/>
            <a:ext cx="1080120" cy="646331"/>
          </a:xfrm>
          <a:prstGeom prst="rect">
            <a:avLst/>
          </a:prstGeom>
          <a:noFill/>
        </p:spPr>
        <p:txBody>
          <a:bodyPr wrap="square" rtlCol="0">
            <a:spAutoFit/>
          </a:bodyPr>
          <a:lstStyle/>
          <a:p>
            <a:r>
              <a:rPr lang="fr-CA" sz="1800" dirty="0" smtClean="0">
                <a:solidFill>
                  <a:schemeClr val="tx1"/>
                </a:solidFill>
              </a:rPr>
              <a:t>Ligne de code</a:t>
            </a:r>
            <a:endParaRPr lang="fr-CA" sz="1800" dirty="0">
              <a:solidFill>
                <a:schemeClr val="tx1"/>
              </a:solidFill>
            </a:endParaRPr>
          </a:p>
        </p:txBody>
      </p:sp>
      <p:cxnSp>
        <p:nvCxnSpPr>
          <p:cNvPr id="26" name="Connecteur droit 25"/>
          <p:cNvCxnSpPr/>
          <p:nvPr/>
        </p:nvCxnSpPr>
        <p:spPr bwMode="auto">
          <a:xfrm rot="5400000" flipH="1" flipV="1">
            <a:off x="3707904" y="1916832"/>
            <a:ext cx="1008112" cy="100811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7" name="Connecteur droit 26"/>
          <p:cNvCxnSpPr/>
          <p:nvPr/>
        </p:nvCxnSpPr>
        <p:spPr bwMode="auto">
          <a:xfrm rot="5400000" flipH="1" flipV="1">
            <a:off x="4427984" y="1916832"/>
            <a:ext cx="1008112" cy="100811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8" name="Connecteur droit 27"/>
          <p:cNvCxnSpPr/>
          <p:nvPr/>
        </p:nvCxnSpPr>
        <p:spPr bwMode="auto">
          <a:xfrm rot="5400000" flipH="1" flipV="1">
            <a:off x="5148064" y="1916832"/>
            <a:ext cx="1008112" cy="100811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2" name="Connecteur droit 21"/>
          <p:cNvCxnSpPr/>
          <p:nvPr/>
        </p:nvCxnSpPr>
        <p:spPr bwMode="auto">
          <a:xfrm rot="5400000" flipH="1" flipV="1">
            <a:off x="5868144" y="1916832"/>
            <a:ext cx="1008112" cy="100811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1" name="Connecteur droit 20"/>
          <p:cNvCxnSpPr/>
          <p:nvPr/>
        </p:nvCxnSpPr>
        <p:spPr bwMode="auto">
          <a:xfrm rot="5400000" flipH="1" flipV="1">
            <a:off x="2987824" y="1916832"/>
            <a:ext cx="1008112" cy="1008112"/>
          </a:xfrm>
          <a:prstGeom prst="line">
            <a:avLst/>
          </a:prstGeom>
          <a:solidFill>
            <a:schemeClr val="accent1"/>
          </a:solidFill>
          <a:ln w="38100" cap="flat" cmpd="sng" algn="ctr">
            <a:solidFill>
              <a:schemeClr val="tx1"/>
            </a:solidFill>
            <a:prstDash val="solid"/>
            <a:round/>
            <a:headEnd type="none" w="med" len="med"/>
            <a:tailEnd type="none" w="med" len="med"/>
          </a:ln>
          <a:effectLst/>
        </p:spPr>
      </p:cxnSp>
    </p:spTree>
    <p:extLst>
      <p:ext uri="{BB962C8B-B14F-4D97-AF65-F5344CB8AC3E}">
        <p14:creationId xmlns="" xmlns:p14="http://schemas.microsoft.com/office/powerpoint/2010/main" val="1681074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fr-CA" sz="4000" smtClean="0"/>
              <a:t>Déplacement :</a:t>
            </a:r>
            <a:br>
              <a:rPr lang="fr-CA" sz="4000" smtClean="0"/>
            </a:br>
            <a:r>
              <a:rPr lang="fr-CA" sz="4000" smtClean="0"/>
              <a:t>Granularité</a:t>
            </a:r>
          </a:p>
        </p:txBody>
      </p:sp>
      <p:pic>
        <p:nvPicPr>
          <p:cNvPr id="32771" name="Picture 4"/>
          <p:cNvPicPr>
            <a:picLocks noChangeAspect="1" noChangeArrowheads="1"/>
          </p:cNvPicPr>
          <p:nvPr/>
        </p:nvPicPr>
        <p:blipFill>
          <a:blip r:embed="rId3" cstate="print"/>
          <a:srcRect/>
          <a:stretch>
            <a:fillRect/>
          </a:stretch>
        </p:blipFill>
        <p:spPr bwMode="auto">
          <a:xfrm>
            <a:off x="971550" y="1989138"/>
            <a:ext cx="4500563" cy="3441700"/>
          </a:xfrm>
          <a:prstGeom prst="rect">
            <a:avLst/>
          </a:prstGeom>
          <a:noFill/>
          <a:ln w="9525">
            <a:noFill/>
            <a:miter lim="800000"/>
            <a:headEnd/>
            <a:tailEnd/>
          </a:ln>
        </p:spPr>
      </p:pic>
      <p:sp>
        <p:nvSpPr>
          <p:cNvPr id="32772" name="Rectangle 3"/>
          <p:cNvSpPr>
            <a:spLocks noChangeArrowheads="1"/>
          </p:cNvSpPr>
          <p:nvPr/>
        </p:nvSpPr>
        <p:spPr bwMode="auto">
          <a:xfrm>
            <a:off x="5724525" y="2060575"/>
            <a:ext cx="2611438" cy="4065588"/>
          </a:xfrm>
          <a:prstGeom prst="rect">
            <a:avLst/>
          </a:prstGeom>
          <a:noFill/>
          <a:ln w="9525">
            <a:noFill/>
            <a:miter lim="800000"/>
            <a:headEnd/>
            <a:tailEnd/>
          </a:ln>
        </p:spPr>
        <p:txBody>
          <a:bodyPr/>
          <a:lstStyle/>
          <a:p>
            <a:pPr marL="342900" indent="-342900">
              <a:lnSpc>
                <a:spcPct val="90000"/>
              </a:lnSpc>
              <a:spcBef>
                <a:spcPct val="20000"/>
              </a:spcBef>
              <a:buFontTx/>
              <a:buChar char="•"/>
            </a:pPr>
            <a:r>
              <a:rPr lang="fr-CA" sz="2400">
                <a:solidFill>
                  <a:srgbClr val="224080"/>
                </a:solidFill>
              </a:rPr>
              <a:t>Navigation graduelle entre les deux niveaux de granularité</a:t>
            </a:r>
          </a:p>
          <a:p>
            <a:pPr marL="342900" indent="-342900">
              <a:lnSpc>
                <a:spcPct val="90000"/>
              </a:lnSpc>
              <a:spcBef>
                <a:spcPct val="20000"/>
              </a:spcBef>
            </a:pPr>
            <a:endParaRPr lang="fr-CA" sz="2400">
              <a:solidFill>
                <a:srgbClr val="224080"/>
              </a:solidFill>
            </a:endParaRPr>
          </a:p>
        </p:txBody>
      </p:sp>
      <p:sp>
        <p:nvSpPr>
          <p:cNvPr id="32773" name="Line 6"/>
          <p:cNvSpPr>
            <a:spLocks noChangeShapeType="1"/>
          </p:cNvSpPr>
          <p:nvPr/>
        </p:nvSpPr>
        <p:spPr bwMode="auto">
          <a:xfrm>
            <a:off x="2971800" y="3429000"/>
            <a:ext cx="15875" cy="576263"/>
          </a:xfrm>
          <a:prstGeom prst="line">
            <a:avLst/>
          </a:prstGeom>
          <a:noFill/>
          <a:ln w="28575">
            <a:solidFill>
              <a:schemeClr val="tx1"/>
            </a:solidFill>
            <a:round/>
            <a:headEnd type="triangle" w="med" len="med"/>
            <a:tailEnd type="triangle" w="med" len="med"/>
          </a:ln>
        </p:spPr>
        <p:txBody>
          <a:bodyPr wrap="none" anchor="ctr"/>
          <a:lstStyle/>
          <a:p>
            <a:endParaRPr lang="fr-CA"/>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p:txBody>
          <a:bodyPr/>
          <a:lstStyle/>
          <a:p>
            <a:pPr eaLnBrk="1" hangingPunct="1"/>
            <a:r>
              <a:rPr lang="fr-CA" sz="4000" smtClean="0"/>
              <a:t>Déplacement :</a:t>
            </a:r>
            <a:br>
              <a:rPr lang="fr-CA" sz="4000" smtClean="0"/>
            </a:br>
            <a:r>
              <a:rPr lang="fr-CA" sz="4000" smtClean="0"/>
              <a:t>Granularité</a:t>
            </a:r>
          </a:p>
        </p:txBody>
      </p:sp>
      <p:pic>
        <p:nvPicPr>
          <p:cNvPr id="33795" name="Picture 4"/>
          <p:cNvPicPr>
            <a:picLocks noChangeAspect="1" noChangeArrowheads="1"/>
          </p:cNvPicPr>
          <p:nvPr/>
        </p:nvPicPr>
        <p:blipFill>
          <a:blip r:embed="rId3" cstate="print"/>
          <a:srcRect/>
          <a:stretch>
            <a:fillRect/>
          </a:stretch>
        </p:blipFill>
        <p:spPr bwMode="auto">
          <a:xfrm>
            <a:off x="2051050" y="1844675"/>
            <a:ext cx="5778500" cy="4572000"/>
          </a:xfrm>
          <a:prstGeom prst="rect">
            <a:avLst/>
          </a:prstGeom>
          <a:noFill/>
          <a:ln w="9525">
            <a:noFill/>
            <a:miter lim="800000"/>
            <a:headEnd/>
            <a:tailEnd/>
          </a:ln>
        </p:spPr>
      </p:pic>
      <p:pic>
        <p:nvPicPr>
          <p:cNvPr id="124932" name="Picture 4"/>
          <p:cNvPicPr>
            <a:picLocks noChangeAspect="1" noChangeArrowheads="1"/>
          </p:cNvPicPr>
          <p:nvPr/>
        </p:nvPicPr>
        <p:blipFill>
          <a:blip r:embed="rId4" cstate="print"/>
          <a:srcRect/>
          <a:stretch>
            <a:fillRect/>
          </a:stretch>
        </p:blipFill>
        <p:spPr bwMode="auto">
          <a:xfrm>
            <a:off x="2051050" y="1844675"/>
            <a:ext cx="5780088" cy="4573588"/>
          </a:xfrm>
          <a:prstGeom prst="rect">
            <a:avLst/>
          </a:prstGeom>
          <a:noFill/>
          <a:ln w="9525">
            <a:noFill/>
            <a:miter lim="800000"/>
            <a:headEnd/>
            <a:tailEnd/>
          </a:ln>
        </p:spPr>
      </p:pic>
      <p:pic>
        <p:nvPicPr>
          <p:cNvPr id="33797" name="Picture 5"/>
          <p:cNvPicPr>
            <a:picLocks noChangeAspect="1" noChangeArrowheads="1"/>
          </p:cNvPicPr>
          <p:nvPr/>
        </p:nvPicPr>
        <p:blipFill>
          <a:blip r:embed="rId5" cstate="print"/>
          <a:srcRect/>
          <a:stretch>
            <a:fillRect/>
          </a:stretch>
        </p:blipFill>
        <p:spPr bwMode="auto">
          <a:xfrm>
            <a:off x="395288" y="333375"/>
            <a:ext cx="1547812" cy="1184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4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3" cstate="print"/>
          <a:srcRect/>
          <a:stretch>
            <a:fillRect/>
          </a:stretch>
        </p:blipFill>
        <p:spPr bwMode="auto">
          <a:xfrm>
            <a:off x="1042988" y="2205038"/>
            <a:ext cx="4500562" cy="3440112"/>
          </a:xfrm>
          <a:prstGeom prst="rect">
            <a:avLst/>
          </a:prstGeom>
          <a:noFill/>
          <a:ln w="9525">
            <a:noFill/>
            <a:miter lim="800000"/>
            <a:headEnd/>
            <a:tailEnd/>
          </a:ln>
        </p:spPr>
      </p:pic>
      <p:sp>
        <p:nvSpPr>
          <p:cNvPr id="34819" name="Rectangle 2"/>
          <p:cNvSpPr>
            <a:spLocks noChangeArrowheads="1"/>
          </p:cNvSpPr>
          <p:nvPr/>
        </p:nvSpPr>
        <p:spPr bwMode="auto">
          <a:xfrm>
            <a:off x="969963" y="723900"/>
            <a:ext cx="7366000" cy="1143000"/>
          </a:xfrm>
          <a:prstGeom prst="rect">
            <a:avLst/>
          </a:prstGeom>
          <a:noFill/>
          <a:ln w="9525">
            <a:noFill/>
            <a:miter lim="800000"/>
            <a:headEnd/>
            <a:tailEnd/>
          </a:ln>
        </p:spPr>
        <p:txBody>
          <a:bodyPr anchor="ctr"/>
          <a:lstStyle/>
          <a:p>
            <a:pPr algn="r">
              <a:lnSpc>
                <a:spcPct val="90000"/>
              </a:lnSpc>
            </a:pPr>
            <a:r>
              <a:rPr lang="fr-CA" sz="4000">
                <a:solidFill>
                  <a:srgbClr val="224080"/>
                </a:solidFill>
                <a:latin typeface="Frutiger 55 Roman" pitchFamily="34" charset="0"/>
              </a:rPr>
              <a:t>Déplacement :</a:t>
            </a:r>
            <a:br>
              <a:rPr lang="fr-CA" sz="4000">
                <a:solidFill>
                  <a:srgbClr val="224080"/>
                </a:solidFill>
                <a:latin typeface="Frutiger 55 Roman" pitchFamily="34" charset="0"/>
              </a:rPr>
            </a:br>
            <a:r>
              <a:rPr lang="fr-CA" sz="4000">
                <a:solidFill>
                  <a:srgbClr val="224080"/>
                </a:solidFill>
                <a:latin typeface="Frutiger 55 Roman" pitchFamily="34" charset="0"/>
              </a:rPr>
              <a:t>Aspects</a:t>
            </a:r>
          </a:p>
        </p:txBody>
      </p:sp>
      <p:sp>
        <p:nvSpPr>
          <p:cNvPr id="34820" name="Rectangle 3"/>
          <p:cNvSpPr>
            <a:spLocks noChangeArrowheads="1"/>
          </p:cNvSpPr>
          <p:nvPr/>
        </p:nvSpPr>
        <p:spPr bwMode="auto">
          <a:xfrm>
            <a:off x="5724525" y="2420938"/>
            <a:ext cx="2611438" cy="4065587"/>
          </a:xfrm>
          <a:prstGeom prst="rect">
            <a:avLst/>
          </a:prstGeom>
          <a:noFill/>
          <a:ln w="9525">
            <a:noFill/>
            <a:miter lim="800000"/>
            <a:headEnd/>
            <a:tailEnd/>
          </a:ln>
        </p:spPr>
        <p:txBody>
          <a:bodyPr/>
          <a:lstStyle/>
          <a:p>
            <a:pPr marL="342900" indent="-342900">
              <a:lnSpc>
                <a:spcPct val="90000"/>
              </a:lnSpc>
              <a:spcBef>
                <a:spcPct val="20000"/>
              </a:spcBef>
              <a:buFontTx/>
              <a:buChar char="•"/>
            </a:pPr>
            <a:r>
              <a:rPr lang="fr-CA" sz="2000">
                <a:solidFill>
                  <a:srgbClr val="224080"/>
                </a:solidFill>
              </a:rPr>
              <a:t>Navigation instantanée</a:t>
            </a:r>
          </a:p>
          <a:p>
            <a:pPr marL="342900" indent="-342900">
              <a:lnSpc>
                <a:spcPct val="90000"/>
              </a:lnSpc>
              <a:spcBef>
                <a:spcPct val="20000"/>
              </a:spcBef>
              <a:buFontTx/>
              <a:buChar char="•"/>
            </a:pPr>
            <a:r>
              <a:rPr lang="fr-CA" sz="2000">
                <a:solidFill>
                  <a:srgbClr val="224080"/>
                </a:solidFill>
              </a:rPr>
              <a:t>On conserve</a:t>
            </a:r>
          </a:p>
          <a:p>
            <a:pPr marL="742950" lvl="1" indent="-285750">
              <a:lnSpc>
                <a:spcPct val="90000"/>
              </a:lnSpc>
              <a:spcBef>
                <a:spcPct val="20000"/>
              </a:spcBef>
              <a:buFontTx/>
              <a:buChar char="–"/>
            </a:pPr>
            <a:r>
              <a:rPr lang="fr-CA" sz="1800">
                <a:solidFill>
                  <a:schemeClr val="tx1"/>
                </a:solidFill>
                <a:latin typeface="Arial" charset="0"/>
              </a:rPr>
              <a:t>Le même positionnement</a:t>
            </a:r>
          </a:p>
          <a:p>
            <a:pPr marL="742950" lvl="1" indent="-285750">
              <a:lnSpc>
                <a:spcPct val="90000"/>
              </a:lnSpc>
              <a:spcBef>
                <a:spcPct val="20000"/>
              </a:spcBef>
              <a:buFontTx/>
              <a:buChar char="–"/>
            </a:pPr>
            <a:r>
              <a:rPr lang="fr-CA" sz="1800">
                <a:solidFill>
                  <a:schemeClr val="tx1"/>
                </a:solidFill>
                <a:latin typeface="Arial" charset="0"/>
              </a:rPr>
              <a:t>La même position de caméra</a:t>
            </a:r>
          </a:p>
          <a:p>
            <a:pPr marL="342900" indent="-342900">
              <a:lnSpc>
                <a:spcPct val="90000"/>
              </a:lnSpc>
              <a:spcBef>
                <a:spcPct val="20000"/>
              </a:spcBef>
              <a:buFontTx/>
              <a:buChar char="•"/>
            </a:pPr>
            <a:endParaRPr lang="fr-CA" sz="2000">
              <a:solidFill>
                <a:srgbClr val="224080"/>
              </a:solidFill>
            </a:endParaRPr>
          </a:p>
        </p:txBody>
      </p:sp>
      <p:sp>
        <p:nvSpPr>
          <p:cNvPr id="34821" name="Line 7"/>
          <p:cNvSpPr>
            <a:spLocks noChangeShapeType="1"/>
          </p:cNvSpPr>
          <p:nvPr/>
        </p:nvSpPr>
        <p:spPr bwMode="auto">
          <a:xfrm>
            <a:off x="2971800" y="3733800"/>
            <a:ext cx="1219200" cy="0"/>
          </a:xfrm>
          <a:prstGeom prst="line">
            <a:avLst/>
          </a:prstGeom>
          <a:noFill/>
          <a:ln w="38100">
            <a:solidFill>
              <a:schemeClr val="tx1"/>
            </a:solidFill>
            <a:round/>
            <a:headEnd type="triangle" w="med" len="med"/>
            <a:tailEnd type="triangle" w="med" len="med"/>
          </a:ln>
        </p:spPr>
        <p:txBody>
          <a:bodyPr wrap="none" anchor="ctr"/>
          <a:lstStyle/>
          <a:p>
            <a:endParaRPr lang="fr-CA"/>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p:txBody>
          <a:bodyPr/>
          <a:lstStyle/>
          <a:p>
            <a:pPr eaLnBrk="1" hangingPunct="1"/>
            <a:r>
              <a:rPr lang="fr-CA" sz="3600" smtClean="0"/>
              <a:t>Déplacement :</a:t>
            </a:r>
            <a:br>
              <a:rPr lang="fr-CA" sz="3600" smtClean="0"/>
            </a:br>
            <a:r>
              <a:rPr lang="fr-CA" sz="3600" smtClean="0"/>
              <a:t>Aspects</a:t>
            </a:r>
          </a:p>
        </p:txBody>
      </p:sp>
      <p:pic>
        <p:nvPicPr>
          <p:cNvPr id="35843" name="Picture 4"/>
          <p:cNvPicPr>
            <a:picLocks noChangeAspect="1" noChangeArrowheads="1"/>
          </p:cNvPicPr>
          <p:nvPr/>
        </p:nvPicPr>
        <p:blipFill>
          <a:blip r:embed="rId3" cstate="print"/>
          <a:srcRect/>
          <a:stretch>
            <a:fillRect/>
          </a:stretch>
        </p:blipFill>
        <p:spPr bwMode="auto">
          <a:xfrm>
            <a:off x="1835150" y="1989138"/>
            <a:ext cx="5387975" cy="4198937"/>
          </a:xfrm>
          <a:prstGeom prst="rect">
            <a:avLst/>
          </a:prstGeom>
          <a:noFill/>
          <a:ln w="9525">
            <a:noFill/>
            <a:miter lim="800000"/>
            <a:headEnd/>
            <a:tailEnd/>
          </a:ln>
        </p:spPr>
      </p:pic>
      <p:pic>
        <p:nvPicPr>
          <p:cNvPr id="35844" name="Picture 4"/>
          <p:cNvPicPr>
            <a:picLocks noChangeAspect="1" noChangeArrowheads="1"/>
          </p:cNvPicPr>
          <p:nvPr/>
        </p:nvPicPr>
        <p:blipFill>
          <a:blip r:embed="rId4" cstate="print"/>
          <a:srcRect/>
          <a:stretch>
            <a:fillRect/>
          </a:stretch>
        </p:blipFill>
        <p:spPr bwMode="auto">
          <a:xfrm>
            <a:off x="250825" y="476250"/>
            <a:ext cx="1476375" cy="1128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p:txBody>
          <a:bodyPr/>
          <a:lstStyle/>
          <a:p>
            <a:pPr eaLnBrk="1" hangingPunct="1"/>
            <a:r>
              <a:rPr lang="fr-CA" sz="3600" smtClean="0"/>
              <a:t>Déplacement :</a:t>
            </a:r>
            <a:br>
              <a:rPr lang="fr-CA" sz="3600" smtClean="0"/>
            </a:br>
            <a:r>
              <a:rPr lang="fr-CA" sz="3600" smtClean="0"/>
              <a:t>Aspects</a:t>
            </a:r>
          </a:p>
        </p:txBody>
      </p:sp>
      <p:pic>
        <p:nvPicPr>
          <p:cNvPr id="36867" name="Picture 4"/>
          <p:cNvPicPr>
            <a:picLocks noChangeAspect="1" noChangeArrowheads="1"/>
          </p:cNvPicPr>
          <p:nvPr/>
        </p:nvPicPr>
        <p:blipFill>
          <a:blip r:embed="rId3" cstate="print"/>
          <a:srcRect/>
          <a:stretch>
            <a:fillRect/>
          </a:stretch>
        </p:blipFill>
        <p:spPr bwMode="auto">
          <a:xfrm>
            <a:off x="1835150" y="1989138"/>
            <a:ext cx="5387975" cy="4198937"/>
          </a:xfrm>
          <a:prstGeom prst="rect">
            <a:avLst/>
          </a:prstGeom>
          <a:noFill/>
          <a:ln w="9525">
            <a:noFill/>
            <a:miter lim="800000"/>
            <a:headEnd/>
            <a:tailEnd/>
          </a:ln>
        </p:spPr>
      </p:pic>
      <p:pic>
        <p:nvPicPr>
          <p:cNvPr id="36868" name="Picture 4"/>
          <p:cNvPicPr>
            <a:picLocks noChangeAspect="1" noChangeArrowheads="1"/>
          </p:cNvPicPr>
          <p:nvPr/>
        </p:nvPicPr>
        <p:blipFill>
          <a:blip r:embed="rId4" cstate="print"/>
          <a:srcRect/>
          <a:stretch>
            <a:fillRect/>
          </a:stretch>
        </p:blipFill>
        <p:spPr bwMode="auto">
          <a:xfrm>
            <a:off x="250825" y="476250"/>
            <a:ext cx="1476375" cy="1128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fr-CA" sz="4000" smtClean="0"/>
              <a:t>Évolution :</a:t>
            </a:r>
            <a:br>
              <a:rPr lang="fr-CA" sz="4000" smtClean="0"/>
            </a:br>
            <a:r>
              <a:rPr lang="fr-CA" sz="4000" smtClean="0"/>
              <a:t>État de l’art</a:t>
            </a:r>
          </a:p>
        </p:txBody>
      </p:sp>
      <p:sp>
        <p:nvSpPr>
          <p:cNvPr id="39939" name="Rectangle 3"/>
          <p:cNvSpPr>
            <a:spLocks noGrp="1" noChangeArrowheads="1"/>
          </p:cNvSpPr>
          <p:nvPr>
            <p:ph type="body" sz="half" idx="1"/>
          </p:nvPr>
        </p:nvSpPr>
        <p:spPr>
          <a:xfrm>
            <a:off x="969963" y="1971675"/>
            <a:ext cx="4516437" cy="3617913"/>
          </a:xfrm>
        </p:spPr>
        <p:txBody>
          <a:bodyPr/>
          <a:lstStyle/>
          <a:p>
            <a:pPr eaLnBrk="1" hangingPunct="1">
              <a:lnSpc>
                <a:spcPct val="90000"/>
              </a:lnSpc>
            </a:pPr>
            <a:r>
              <a:rPr lang="fr-CA" sz="2000" smtClean="0"/>
              <a:t>Image unique avec données agrégées</a:t>
            </a:r>
          </a:p>
          <a:p>
            <a:pPr lvl="1" eaLnBrk="1" hangingPunct="1">
              <a:lnSpc>
                <a:spcPct val="90000"/>
              </a:lnSpc>
            </a:pPr>
            <a:r>
              <a:rPr lang="fr-CA" sz="1800" smtClean="0"/>
              <a:t>Résumé des changements uniquement </a:t>
            </a:r>
            <a:br>
              <a:rPr lang="fr-CA" sz="1800" smtClean="0"/>
            </a:br>
            <a:r>
              <a:rPr lang="fr-CA" sz="1800" smtClean="0"/>
              <a:t>(D’Ambros et al. 2005)</a:t>
            </a:r>
          </a:p>
          <a:p>
            <a:pPr eaLnBrk="1" hangingPunct="1">
              <a:lnSpc>
                <a:spcPct val="90000"/>
              </a:lnSpc>
            </a:pPr>
            <a:r>
              <a:rPr lang="fr-CA" sz="2000" smtClean="0"/>
              <a:t>Plusieurs images montrées une à côté de l’autre</a:t>
            </a:r>
          </a:p>
          <a:p>
            <a:pPr lvl="1" eaLnBrk="1" hangingPunct="1">
              <a:lnSpc>
                <a:spcPct val="90000"/>
              </a:lnSpc>
            </a:pPr>
            <a:r>
              <a:rPr lang="fr-CA" sz="1800" smtClean="0"/>
              <a:t>Moins d’entités présentes dans l’image (Voinea et Telea 2006)</a:t>
            </a:r>
          </a:p>
          <a:p>
            <a:pPr eaLnBrk="1" hangingPunct="1">
              <a:lnSpc>
                <a:spcPct val="90000"/>
              </a:lnSpc>
            </a:pPr>
            <a:r>
              <a:rPr lang="fr-CA" sz="2000" smtClean="0"/>
              <a:t>Animation</a:t>
            </a:r>
          </a:p>
          <a:p>
            <a:pPr lvl="1" eaLnBrk="1" hangingPunct="1">
              <a:lnSpc>
                <a:spcPct val="90000"/>
              </a:lnSpc>
            </a:pPr>
            <a:r>
              <a:rPr lang="fr-CA" sz="1800" smtClean="0"/>
              <a:t>Basée sur les graphes</a:t>
            </a:r>
          </a:p>
          <a:p>
            <a:pPr lvl="1" eaLnBrk="1" hangingPunct="1">
              <a:lnSpc>
                <a:spcPct val="90000"/>
              </a:lnSpc>
            </a:pPr>
            <a:r>
              <a:rPr lang="fr-CA" sz="1800" smtClean="0"/>
              <a:t>Bayer (2D) 2006</a:t>
            </a:r>
          </a:p>
          <a:p>
            <a:pPr lvl="1" eaLnBrk="1" hangingPunct="1">
              <a:lnSpc>
                <a:spcPct val="90000"/>
              </a:lnSpc>
            </a:pPr>
            <a:r>
              <a:rPr lang="fr-CA" sz="1800" smtClean="0"/>
              <a:t>Collberg (3D) 2003</a:t>
            </a:r>
          </a:p>
          <a:p>
            <a:pPr eaLnBrk="1" hangingPunct="1">
              <a:lnSpc>
                <a:spcPct val="90000"/>
              </a:lnSpc>
            </a:pPr>
            <a:endParaRPr lang="fr-CA" sz="2000" smtClean="0"/>
          </a:p>
        </p:txBody>
      </p:sp>
      <p:pic>
        <p:nvPicPr>
          <p:cNvPr id="39940" name="Picture 4"/>
          <p:cNvPicPr>
            <a:picLocks noGrp="1" noChangeAspect="1" noChangeArrowheads="1"/>
          </p:cNvPicPr>
          <p:nvPr>
            <p:ph sz="quarter" idx="2"/>
          </p:nvPr>
        </p:nvPicPr>
        <p:blipFill>
          <a:blip r:embed="rId3" cstate="print"/>
          <a:srcRect/>
          <a:stretch>
            <a:fillRect/>
          </a:stretch>
        </p:blipFill>
        <p:spPr>
          <a:xfrm>
            <a:off x="5226050" y="4191000"/>
            <a:ext cx="3155950" cy="2000250"/>
          </a:xfrm>
          <a:noFill/>
        </p:spPr>
      </p:pic>
      <p:pic>
        <p:nvPicPr>
          <p:cNvPr id="39941" name="Picture 5"/>
          <p:cNvPicPr>
            <a:picLocks noGrp="1" noChangeAspect="1" noChangeArrowheads="1"/>
          </p:cNvPicPr>
          <p:nvPr>
            <p:ph sz="quarter" idx="3"/>
          </p:nvPr>
        </p:nvPicPr>
        <p:blipFill>
          <a:blip r:embed="rId4" cstate="print"/>
          <a:srcRect/>
          <a:stretch>
            <a:fillRect/>
          </a:stretch>
        </p:blipFill>
        <p:spPr>
          <a:xfrm>
            <a:off x="6080125" y="2060575"/>
            <a:ext cx="1751013" cy="2001838"/>
          </a:xfrm>
          <a:noFill/>
        </p:spPr>
      </p:pic>
      <p:pic>
        <p:nvPicPr>
          <p:cNvPr id="39942" name="Picture 7"/>
          <p:cNvPicPr>
            <a:picLocks noChangeAspect="1" noChangeArrowheads="1"/>
          </p:cNvPicPr>
          <p:nvPr/>
        </p:nvPicPr>
        <p:blipFill>
          <a:blip r:embed="rId5" cstate="print"/>
          <a:srcRect/>
          <a:stretch>
            <a:fillRect/>
          </a:stretch>
        </p:blipFill>
        <p:spPr bwMode="auto">
          <a:xfrm>
            <a:off x="395288" y="476250"/>
            <a:ext cx="1512887" cy="1155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p:txBody>
          <a:bodyPr/>
          <a:lstStyle/>
          <a:p>
            <a:pPr eaLnBrk="1" hangingPunct="1"/>
            <a:r>
              <a:rPr lang="fr-CA" sz="4000" smtClean="0"/>
              <a:t>Granularité des paquetages :</a:t>
            </a:r>
            <a:br>
              <a:rPr lang="fr-CA" sz="4000" smtClean="0"/>
            </a:br>
            <a:r>
              <a:rPr lang="fr-CA" sz="4000" smtClean="0"/>
              <a:t>Défi du placement</a:t>
            </a:r>
          </a:p>
        </p:txBody>
      </p:sp>
      <p:sp>
        <p:nvSpPr>
          <p:cNvPr id="52227" name="Rectangle 4"/>
          <p:cNvSpPr>
            <a:spLocks noChangeArrowheads="1"/>
          </p:cNvSpPr>
          <p:nvPr/>
        </p:nvSpPr>
        <p:spPr bwMode="auto">
          <a:xfrm>
            <a:off x="2484438" y="2908300"/>
            <a:ext cx="4392612" cy="2016125"/>
          </a:xfrm>
          <a:prstGeom prst="rect">
            <a:avLst/>
          </a:prstGeom>
          <a:solidFill>
            <a:schemeClr val="accent1"/>
          </a:solidFill>
          <a:ln w="38100">
            <a:solidFill>
              <a:schemeClr val="tx1"/>
            </a:solidFill>
            <a:miter lim="800000"/>
            <a:headEnd/>
            <a:tailEnd/>
          </a:ln>
        </p:spPr>
        <p:txBody>
          <a:bodyPr wrap="none" anchor="ctr"/>
          <a:lstStyle/>
          <a:p>
            <a:endParaRPr lang="fr-FR"/>
          </a:p>
        </p:txBody>
      </p:sp>
      <p:sp>
        <p:nvSpPr>
          <p:cNvPr id="52228" name="Rectangle 5"/>
          <p:cNvSpPr>
            <a:spLocks noChangeArrowheads="1"/>
          </p:cNvSpPr>
          <p:nvPr/>
        </p:nvSpPr>
        <p:spPr bwMode="auto">
          <a:xfrm>
            <a:off x="4718050" y="2908300"/>
            <a:ext cx="2159000" cy="2016125"/>
          </a:xfrm>
          <a:prstGeom prst="rect">
            <a:avLst/>
          </a:prstGeom>
          <a:solidFill>
            <a:schemeClr val="accent1"/>
          </a:solidFill>
          <a:ln w="38100">
            <a:solidFill>
              <a:schemeClr val="tx1"/>
            </a:solidFill>
            <a:miter lim="800000"/>
            <a:headEnd/>
            <a:tailEnd/>
          </a:ln>
        </p:spPr>
        <p:txBody>
          <a:bodyPr wrap="none" anchor="ctr"/>
          <a:lstStyle/>
          <a:p>
            <a:endParaRPr lang="fr-FR"/>
          </a:p>
        </p:txBody>
      </p:sp>
      <p:sp>
        <p:nvSpPr>
          <p:cNvPr id="52229" name="Oval 6"/>
          <p:cNvSpPr>
            <a:spLocks noChangeArrowheads="1"/>
          </p:cNvSpPr>
          <p:nvPr/>
        </p:nvSpPr>
        <p:spPr bwMode="auto">
          <a:xfrm>
            <a:off x="2557463" y="2979738"/>
            <a:ext cx="360362"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2230" name="Oval 7"/>
          <p:cNvSpPr>
            <a:spLocks noChangeArrowheads="1"/>
          </p:cNvSpPr>
          <p:nvPr/>
        </p:nvSpPr>
        <p:spPr bwMode="auto">
          <a:xfrm>
            <a:off x="2557463" y="3484563"/>
            <a:ext cx="360362"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2231" name="Oval 8"/>
          <p:cNvSpPr>
            <a:spLocks noChangeArrowheads="1"/>
          </p:cNvSpPr>
          <p:nvPr/>
        </p:nvSpPr>
        <p:spPr bwMode="auto">
          <a:xfrm>
            <a:off x="2557463" y="3987800"/>
            <a:ext cx="360362"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2232" name="Oval 9"/>
          <p:cNvSpPr>
            <a:spLocks noChangeArrowheads="1"/>
          </p:cNvSpPr>
          <p:nvPr/>
        </p:nvSpPr>
        <p:spPr bwMode="auto">
          <a:xfrm>
            <a:off x="2557463" y="4492625"/>
            <a:ext cx="360362"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2233" name="Oval 10"/>
          <p:cNvSpPr>
            <a:spLocks noChangeArrowheads="1"/>
          </p:cNvSpPr>
          <p:nvPr/>
        </p:nvSpPr>
        <p:spPr bwMode="auto">
          <a:xfrm>
            <a:off x="3133725" y="4492625"/>
            <a:ext cx="360363"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2234" name="Oval 11"/>
          <p:cNvSpPr>
            <a:spLocks noChangeArrowheads="1"/>
          </p:cNvSpPr>
          <p:nvPr/>
        </p:nvSpPr>
        <p:spPr bwMode="auto">
          <a:xfrm>
            <a:off x="3133725" y="3987800"/>
            <a:ext cx="360363"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2235" name="Oval 12"/>
          <p:cNvSpPr>
            <a:spLocks noChangeArrowheads="1"/>
          </p:cNvSpPr>
          <p:nvPr/>
        </p:nvSpPr>
        <p:spPr bwMode="auto">
          <a:xfrm>
            <a:off x="3133725" y="3484563"/>
            <a:ext cx="360363"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2236" name="Oval 13"/>
          <p:cNvSpPr>
            <a:spLocks noChangeArrowheads="1"/>
          </p:cNvSpPr>
          <p:nvPr/>
        </p:nvSpPr>
        <p:spPr bwMode="auto">
          <a:xfrm>
            <a:off x="3133725" y="2979738"/>
            <a:ext cx="360363"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2237" name="Oval 14"/>
          <p:cNvSpPr>
            <a:spLocks noChangeArrowheads="1"/>
          </p:cNvSpPr>
          <p:nvPr/>
        </p:nvSpPr>
        <p:spPr bwMode="auto">
          <a:xfrm>
            <a:off x="3636963" y="2979738"/>
            <a:ext cx="360362"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2238" name="Oval 15"/>
          <p:cNvSpPr>
            <a:spLocks noChangeArrowheads="1"/>
          </p:cNvSpPr>
          <p:nvPr/>
        </p:nvSpPr>
        <p:spPr bwMode="auto">
          <a:xfrm>
            <a:off x="3636963" y="3484563"/>
            <a:ext cx="360362"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2239" name="Oval 16"/>
          <p:cNvSpPr>
            <a:spLocks noChangeArrowheads="1"/>
          </p:cNvSpPr>
          <p:nvPr/>
        </p:nvSpPr>
        <p:spPr bwMode="auto">
          <a:xfrm>
            <a:off x="3636963" y="3987800"/>
            <a:ext cx="360362"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2240" name="Oval 17"/>
          <p:cNvSpPr>
            <a:spLocks noChangeArrowheads="1"/>
          </p:cNvSpPr>
          <p:nvPr/>
        </p:nvSpPr>
        <p:spPr bwMode="auto">
          <a:xfrm>
            <a:off x="3636963" y="4492625"/>
            <a:ext cx="360362"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2241" name="Oval 18"/>
          <p:cNvSpPr>
            <a:spLocks noChangeArrowheads="1"/>
          </p:cNvSpPr>
          <p:nvPr/>
        </p:nvSpPr>
        <p:spPr bwMode="auto">
          <a:xfrm>
            <a:off x="4213225" y="4492625"/>
            <a:ext cx="360363"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2242" name="Oval 19"/>
          <p:cNvSpPr>
            <a:spLocks noChangeArrowheads="1"/>
          </p:cNvSpPr>
          <p:nvPr/>
        </p:nvSpPr>
        <p:spPr bwMode="auto">
          <a:xfrm>
            <a:off x="4213225" y="3987800"/>
            <a:ext cx="360363"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2243" name="Oval 20"/>
          <p:cNvSpPr>
            <a:spLocks noChangeArrowheads="1"/>
          </p:cNvSpPr>
          <p:nvPr/>
        </p:nvSpPr>
        <p:spPr bwMode="auto">
          <a:xfrm>
            <a:off x="4213225" y="3484563"/>
            <a:ext cx="360363"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2244" name="Oval 21"/>
          <p:cNvSpPr>
            <a:spLocks noChangeArrowheads="1"/>
          </p:cNvSpPr>
          <p:nvPr/>
        </p:nvSpPr>
        <p:spPr bwMode="auto">
          <a:xfrm>
            <a:off x="4213225" y="2979738"/>
            <a:ext cx="360363"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2245" name="Oval 22"/>
          <p:cNvSpPr>
            <a:spLocks noChangeArrowheads="1"/>
          </p:cNvSpPr>
          <p:nvPr/>
        </p:nvSpPr>
        <p:spPr bwMode="auto">
          <a:xfrm>
            <a:off x="4789488" y="2979738"/>
            <a:ext cx="360362"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2246" name="Oval 23"/>
          <p:cNvSpPr>
            <a:spLocks noChangeArrowheads="1"/>
          </p:cNvSpPr>
          <p:nvPr/>
        </p:nvSpPr>
        <p:spPr bwMode="auto">
          <a:xfrm>
            <a:off x="4789488" y="3484563"/>
            <a:ext cx="360362"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2247" name="Oval 24"/>
          <p:cNvSpPr>
            <a:spLocks noChangeArrowheads="1"/>
          </p:cNvSpPr>
          <p:nvPr/>
        </p:nvSpPr>
        <p:spPr bwMode="auto">
          <a:xfrm>
            <a:off x="4789488" y="3987800"/>
            <a:ext cx="360362"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2248" name="Oval 25"/>
          <p:cNvSpPr>
            <a:spLocks noChangeArrowheads="1"/>
          </p:cNvSpPr>
          <p:nvPr/>
        </p:nvSpPr>
        <p:spPr bwMode="auto">
          <a:xfrm>
            <a:off x="4789488" y="4492625"/>
            <a:ext cx="360362"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2249" name="Oval 26"/>
          <p:cNvSpPr>
            <a:spLocks noChangeArrowheads="1"/>
          </p:cNvSpPr>
          <p:nvPr/>
        </p:nvSpPr>
        <p:spPr bwMode="auto">
          <a:xfrm>
            <a:off x="5365750" y="4492625"/>
            <a:ext cx="360363"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2250" name="Oval 27"/>
          <p:cNvSpPr>
            <a:spLocks noChangeArrowheads="1"/>
          </p:cNvSpPr>
          <p:nvPr/>
        </p:nvSpPr>
        <p:spPr bwMode="auto">
          <a:xfrm>
            <a:off x="5365750" y="3987800"/>
            <a:ext cx="360363"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2251" name="Oval 28"/>
          <p:cNvSpPr>
            <a:spLocks noChangeArrowheads="1"/>
          </p:cNvSpPr>
          <p:nvPr/>
        </p:nvSpPr>
        <p:spPr bwMode="auto">
          <a:xfrm>
            <a:off x="5365750" y="3484563"/>
            <a:ext cx="360363"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2252" name="Oval 29"/>
          <p:cNvSpPr>
            <a:spLocks noChangeArrowheads="1"/>
          </p:cNvSpPr>
          <p:nvPr/>
        </p:nvSpPr>
        <p:spPr bwMode="auto">
          <a:xfrm>
            <a:off x="5365750" y="2979738"/>
            <a:ext cx="360363"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2253" name="Oval 30"/>
          <p:cNvSpPr>
            <a:spLocks noChangeArrowheads="1"/>
          </p:cNvSpPr>
          <p:nvPr/>
        </p:nvSpPr>
        <p:spPr bwMode="auto">
          <a:xfrm>
            <a:off x="5868988" y="2979738"/>
            <a:ext cx="360362"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2254" name="Oval 31"/>
          <p:cNvSpPr>
            <a:spLocks noChangeArrowheads="1"/>
          </p:cNvSpPr>
          <p:nvPr/>
        </p:nvSpPr>
        <p:spPr bwMode="auto">
          <a:xfrm>
            <a:off x="5868988" y="3484563"/>
            <a:ext cx="360362"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2255" name="Oval 32"/>
          <p:cNvSpPr>
            <a:spLocks noChangeArrowheads="1"/>
          </p:cNvSpPr>
          <p:nvPr/>
        </p:nvSpPr>
        <p:spPr bwMode="auto">
          <a:xfrm>
            <a:off x="5868988" y="3987800"/>
            <a:ext cx="360362"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2256" name="Oval 33"/>
          <p:cNvSpPr>
            <a:spLocks noChangeArrowheads="1"/>
          </p:cNvSpPr>
          <p:nvPr/>
        </p:nvSpPr>
        <p:spPr bwMode="auto">
          <a:xfrm>
            <a:off x="5868988" y="4492625"/>
            <a:ext cx="360362"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2257" name="Oval 34"/>
          <p:cNvSpPr>
            <a:spLocks noChangeArrowheads="1"/>
          </p:cNvSpPr>
          <p:nvPr/>
        </p:nvSpPr>
        <p:spPr bwMode="auto">
          <a:xfrm>
            <a:off x="6445250" y="4492625"/>
            <a:ext cx="360363"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2258" name="Rectangle 35"/>
          <p:cNvSpPr>
            <a:spLocks noChangeArrowheads="1"/>
          </p:cNvSpPr>
          <p:nvPr/>
        </p:nvSpPr>
        <p:spPr bwMode="auto">
          <a:xfrm>
            <a:off x="2484438" y="4924425"/>
            <a:ext cx="4392612" cy="504825"/>
          </a:xfrm>
          <a:prstGeom prst="rect">
            <a:avLst/>
          </a:prstGeom>
          <a:solidFill>
            <a:schemeClr val="accent1"/>
          </a:solidFill>
          <a:ln w="38100">
            <a:solidFill>
              <a:schemeClr val="tx1"/>
            </a:solidFill>
            <a:miter lim="800000"/>
            <a:headEnd/>
            <a:tailEnd/>
          </a:ln>
        </p:spPr>
        <p:txBody>
          <a:bodyPr wrap="none" anchor="ctr"/>
          <a:lstStyle/>
          <a:p>
            <a:endParaRPr lang="fr-FR"/>
          </a:p>
        </p:txBody>
      </p:sp>
      <p:sp>
        <p:nvSpPr>
          <p:cNvPr id="52259" name="Oval 36"/>
          <p:cNvSpPr>
            <a:spLocks noChangeArrowheads="1"/>
          </p:cNvSpPr>
          <p:nvPr/>
        </p:nvSpPr>
        <p:spPr bwMode="auto">
          <a:xfrm>
            <a:off x="2557463" y="4997450"/>
            <a:ext cx="360362"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2260" name="Oval 37"/>
          <p:cNvSpPr>
            <a:spLocks noChangeArrowheads="1"/>
          </p:cNvSpPr>
          <p:nvPr/>
        </p:nvSpPr>
        <p:spPr bwMode="auto">
          <a:xfrm>
            <a:off x="3133725" y="4997450"/>
            <a:ext cx="360363"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2261" name="Text Box 38"/>
          <p:cNvSpPr txBox="1">
            <a:spLocks noChangeArrowheads="1"/>
          </p:cNvSpPr>
          <p:nvPr/>
        </p:nvSpPr>
        <p:spPr bwMode="auto">
          <a:xfrm>
            <a:off x="2484438" y="2547938"/>
            <a:ext cx="431800" cy="376237"/>
          </a:xfrm>
          <a:prstGeom prst="rect">
            <a:avLst/>
          </a:prstGeom>
          <a:noFill/>
          <a:ln w="9525">
            <a:solidFill>
              <a:schemeClr val="tx1"/>
            </a:solidFill>
            <a:miter lim="800000"/>
            <a:headEnd/>
            <a:tailEnd/>
          </a:ln>
        </p:spPr>
        <p:txBody>
          <a:bodyPr>
            <a:spAutoFit/>
          </a:bodyPr>
          <a:lstStyle/>
          <a:p>
            <a:pPr>
              <a:spcBef>
                <a:spcPct val="50000"/>
              </a:spcBef>
            </a:pPr>
            <a:r>
              <a:rPr lang="fr-CA" sz="1800">
                <a:solidFill>
                  <a:schemeClr val="tx1"/>
                </a:solidFill>
                <a:latin typeface="Arial" charset="0"/>
              </a:rPr>
              <a:t>A</a:t>
            </a:r>
          </a:p>
        </p:txBody>
      </p:sp>
      <p:sp>
        <p:nvSpPr>
          <p:cNvPr id="52262" name="Text Box 39"/>
          <p:cNvSpPr txBox="1">
            <a:spLocks noChangeArrowheads="1"/>
          </p:cNvSpPr>
          <p:nvPr/>
        </p:nvSpPr>
        <p:spPr bwMode="auto">
          <a:xfrm>
            <a:off x="6445250" y="2547938"/>
            <a:ext cx="431800" cy="376237"/>
          </a:xfrm>
          <a:prstGeom prst="rect">
            <a:avLst/>
          </a:prstGeom>
          <a:noFill/>
          <a:ln w="9525">
            <a:solidFill>
              <a:schemeClr val="tx1"/>
            </a:solidFill>
            <a:miter lim="800000"/>
            <a:headEnd/>
            <a:tailEnd/>
          </a:ln>
        </p:spPr>
        <p:txBody>
          <a:bodyPr>
            <a:spAutoFit/>
          </a:bodyPr>
          <a:lstStyle/>
          <a:p>
            <a:pPr>
              <a:spcBef>
                <a:spcPct val="50000"/>
              </a:spcBef>
            </a:pPr>
            <a:r>
              <a:rPr lang="fr-CA" sz="1800">
                <a:solidFill>
                  <a:schemeClr val="tx1"/>
                </a:solidFill>
                <a:latin typeface="Arial" charset="0"/>
              </a:rPr>
              <a:t>B</a:t>
            </a:r>
          </a:p>
        </p:txBody>
      </p:sp>
      <p:sp>
        <p:nvSpPr>
          <p:cNvPr id="52263" name="Text Box 40"/>
          <p:cNvSpPr txBox="1">
            <a:spLocks noChangeArrowheads="1"/>
          </p:cNvSpPr>
          <p:nvPr/>
        </p:nvSpPr>
        <p:spPr bwMode="auto">
          <a:xfrm>
            <a:off x="3565525" y="5429250"/>
            <a:ext cx="360363" cy="376238"/>
          </a:xfrm>
          <a:prstGeom prst="rect">
            <a:avLst/>
          </a:prstGeom>
          <a:noFill/>
          <a:ln w="9525">
            <a:solidFill>
              <a:schemeClr val="tx1"/>
            </a:solidFill>
            <a:miter lim="800000"/>
            <a:headEnd/>
            <a:tailEnd/>
          </a:ln>
        </p:spPr>
        <p:txBody>
          <a:bodyPr>
            <a:spAutoFit/>
          </a:bodyPr>
          <a:lstStyle/>
          <a:p>
            <a:pPr>
              <a:spcBef>
                <a:spcPct val="50000"/>
              </a:spcBef>
            </a:pPr>
            <a:r>
              <a:rPr lang="fr-CA" sz="1800">
                <a:solidFill>
                  <a:schemeClr val="tx1"/>
                </a:solidFill>
                <a:latin typeface="Arial" charset="0"/>
              </a:rPr>
              <a:t>C</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p:txBody>
          <a:bodyPr/>
          <a:lstStyle/>
          <a:p>
            <a:pPr eaLnBrk="1" hangingPunct="1"/>
            <a:r>
              <a:rPr lang="fr-CA" sz="4000" smtClean="0"/>
              <a:t>Granularité des paquetages :</a:t>
            </a:r>
            <a:br>
              <a:rPr lang="fr-CA" sz="4000" smtClean="0"/>
            </a:br>
            <a:r>
              <a:rPr lang="fr-CA" sz="4000" smtClean="0"/>
              <a:t>Défi du placement</a:t>
            </a:r>
          </a:p>
        </p:txBody>
      </p:sp>
      <p:sp>
        <p:nvSpPr>
          <p:cNvPr id="53251" name="Rectangle 3"/>
          <p:cNvSpPr>
            <a:spLocks noChangeArrowheads="1"/>
          </p:cNvSpPr>
          <p:nvPr/>
        </p:nvSpPr>
        <p:spPr bwMode="auto">
          <a:xfrm>
            <a:off x="2484438" y="2908300"/>
            <a:ext cx="4392612" cy="2016125"/>
          </a:xfrm>
          <a:prstGeom prst="rect">
            <a:avLst/>
          </a:prstGeom>
          <a:solidFill>
            <a:schemeClr val="accent1"/>
          </a:solidFill>
          <a:ln w="38100">
            <a:solidFill>
              <a:schemeClr val="tx1"/>
            </a:solidFill>
            <a:miter lim="800000"/>
            <a:headEnd/>
            <a:tailEnd/>
          </a:ln>
        </p:spPr>
        <p:txBody>
          <a:bodyPr wrap="none" anchor="ctr"/>
          <a:lstStyle/>
          <a:p>
            <a:endParaRPr lang="fr-FR"/>
          </a:p>
        </p:txBody>
      </p:sp>
      <p:sp>
        <p:nvSpPr>
          <p:cNvPr id="53252" name="Rectangle 4"/>
          <p:cNvSpPr>
            <a:spLocks noChangeArrowheads="1"/>
          </p:cNvSpPr>
          <p:nvPr/>
        </p:nvSpPr>
        <p:spPr bwMode="auto">
          <a:xfrm>
            <a:off x="4718050" y="2908300"/>
            <a:ext cx="2159000" cy="2016125"/>
          </a:xfrm>
          <a:prstGeom prst="rect">
            <a:avLst/>
          </a:prstGeom>
          <a:solidFill>
            <a:schemeClr val="accent1"/>
          </a:solidFill>
          <a:ln w="38100">
            <a:solidFill>
              <a:schemeClr val="tx1"/>
            </a:solidFill>
            <a:miter lim="800000"/>
            <a:headEnd/>
            <a:tailEnd/>
          </a:ln>
        </p:spPr>
        <p:txBody>
          <a:bodyPr wrap="none" anchor="ctr"/>
          <a:lstStyle/>
          <a:p>
            <a:endParaRPr lang="fr-FR"/>
          </a:p>
        </p:txBody>
      </p:sp>
      <p:sp>
        <p:nvSpPr>
          <p:cNvPr id="53253" name="Oval 5"/>
          <p:cNvSpPr>
            <a:spLocks noChangeArrowheads="1"/>
          </p:cNvSpPr>
          <p:nvPr/>
        </p:nvSpPr>
        <p:spPr bwMode="auto">
          <a:xfrm>
            <a:off x="2557463" y="2979738"/>
            <a:ext cx="360362"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3254" name="Oval 6"/>
          <p:cNvSpPr>
            <a:spLocks noChangeArrowheads="1"/>
          </p:cNvSpPr>
          <p:nvPr/>
        </p:nvSpPr>
        <p:spPr bwMode="auto">
          <a:xfrm>
            <a:off x="2557463" y="3484563"/>
            <a:ext cx="360362"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3255" name="Oval 7"/>
          <p:cNvSpPr>
            <a:spLocks noChangeArrowheads="1"/>
          </p:cNvSpPr>
          <p:nvPr/>
        </p:nvSpPr>
        <p:spPr bwMode="auto">
          <a:xfrm>
            <a:off x="2557463" y="3987800"/>
            <a:ext cx="360362"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3256" name="Oval 8"/>
          <p:cNvSpPr>
            <a:spLocks noChangeArrowheads="1"/>
          </p:cNvSpPr>
          <p:nvPr/>
        </p:nvSpPr>
        <p:spPr bwMode="auto">
          <a:xfrm>
            <a:off x="2557463" y="4492625"/>
            <a:ext cx="360362"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3257" name="Oval 9"/>
          <p:cNvSpPr>
            <a:spLocks noChangeArrowheads="1"/>
          </p:cNvSpPr>
          <p:nvPr/>
        </p:nvSpPr>
        <p:spPr bwMode="auto">
          <a:xfrm>
            <a:off x="3133725" y="4492625"/>
            <a:ext cx="360363"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3258" name="Oval 10"/>
          <p:cNvSpPr>
            <a:spLocks noChangeArrowheads="1"/>
          </p:cNvSpPr>
          <p:nvPr/>
        </p:nvSpPr>
        <p:spPr bwMode="auto">
          <a:xfrm>
            <a:off x="3133725" y="3987800"/>
            <a:ext cx="360363"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3259" name="Oval 11"/>
          <p:cNvSpPr>
            <a:spLocks noChangeArrowheads="1"/>
          </p:cNvSpPr>
          <p:nvPr/>
        </p:nvSpPr>
        <p:spPr bwMode="auto">
          <a:xfrm>
            <a:off x="3133725" y="3484563"/>
            <a:ext cx="360363"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3260" name="Oval 12"/>
          <p:cNvSpPr>
            <a:spLocks noChangeArrowheads="1"/>
          </p:cNvSpPr>
          <p:nvPr/>
        </p:nvSpPr>
        <p:spPr bwMode="auto">
          <a:xfrm>
            <a:off x="3133725" y="2979738"/>
            <a:ext cx="360363"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3261" name="Oval 13"/>
          <p:cNvSpPr>
            <a:spLocks noChangeArrowheads="1"/>
          </p:cNvSpPr>
          <p:nvPr/>
        </p:nvSpPr>
        <p:spPr bwMode="auto">
          <a:xfrm>
            <a:off x="3636963" y="2979738"/>
            <a:ext cx="360362"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3262" name="Oval 14"/>
          <p:cNvSpPr>
            <a:spLocks noChangeArrowheads="1"/>
          </p:cNvSpPr>
          <p:nvPr/>
        </p:nvSpPr>
        <p:spPr bwMode="auto">
          <a:xfrm>
            <a:off x="3636963" y="3484563"/>
            <a:ext cx="360362"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3263" name="Oval 15"/>
          <p:cNvSpPr>
            <a:spLocks noChangeArrowheads="1"/>
          </p:cNvSpPr>
          <p:nvPr/>
        </p:nvSpPr>
        <p:spPr bwMode="auto">
          <a:xfrm>
            <a:off x="3636963" y="3987800"/>
            <a:ext cx="360362"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3264" name="Oval 16"/>
          <p:cNvSpPr>
            <a:spLocks noChangeArrowheads="1"/>
          </p:cNvSpPr>
          <p:nvPr/>
        </p:nvSpPr>
        <p:spPr bwMode="auto">
          <a:xfrm>
            <a:off x="3636963" y="4492625"/>
            <a:ext cx="360362"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3265" name="Oval 17"/>
          <p:cNvSpPr>
            <a:spLocks noChangeArrowheads="1"/>
          </p:cNvSpPr>
          <p:nvPr/>
        </p:nvSpPr>
        <p:spPr bwMode="auto">
          <a:xfrm>
            <a:off x="4213225" y="4492625"/>
            <a:ext cx="360363"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3266" name="Oval 18"/>
          <p:cNvSpPr>
            <a:spLocks noChangeArrowheads="1"/>
          </p:cNvSpPr>
          <p:nvPr/>
        </p:nvSpPr>
        <p:spPr bwMode="auto">
          <a:xfrm>
            <a:off x="4213225" y="3987800"/>
            <a:ext cx="360363"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3267" name="Oval 19"/>
          <p:cNvSpPr>
            <a:spLocks noChangeArrowheads="1"/>
          </p:cNvSpPr>
          <p:nvPr/>
        </p:nvSpPr>
        <p:spPr bwMode="auto">
          <a:xfrm>
            <a:off x="4213225" y="3484563"/>
            <a:ext cx="360363"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3268" name="Oval 20"/>
          <p:cNvSpPr>
            <a:spLocks noChangeArrowheads="1"/>
          </p:cNvSpPr>
          <p:nvPr/>
        </p:nvSpPr>
        <p:spPr bwMode="auto">
          <a:xfrm>
            <a:off x="4213225" y="2979738"/>
            <a:ext cx="360363"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3269" name="Oval 21"/>
          <p:cNvSpPr>
            <a:spLocks noChangeArrowheads="1"/>
          </p:cNvSpPr>
          <p:nvPr/>
        </p:nvSpPr>
        <p:spPr bwMode="auto">
          <a:xfrm>
            <a:off x="4789488" y="2979738"/>
            <a:ext cx="360362"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3270" name="Oval 22"/>
          <p:cNvSpPr>
            <a:spLocks noChangeArrowheads="1"/>
          </p:cNvSpPr>
          <p:nvPr/>
        </p:nvSpPr>
        <p:spPr bwMode="auto">
          <a:xfrm>
            <a:off x="4789488" y="3484563"/>
            <a:ext cx="360362"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3271" name="Oval 23"/>
          <p:cNvSpPr>
            <a:spLocks noChangeArrowheads="1"/>
          </p:cNvSpPr>
          <p:nvPr/>
        </p:nvSpPr>
        <p:spPr bwMode="auto">
          <a:xfrm>
            <a:off x="4789488" y="3987800"/>
            <a:ext cx="360362"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3272" name="Oval 24"/>
          <p:cNvSpPr>
            <a:spLocks noChangeArrowheads="1"/>
          </p:cNvSpPr>
          <p:nvPr/>
        </p:nvSpPr>
        <p:spPr bwMode="auto">
          <a:xfrm>
            <a:off x="4789488" y="4492625"/>
            <a:ext cx="360362"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3273" name="Oval 25"/>
          <p:cNvSpPr>
            <a:spLocks noChangeArrowheads="1"/>
          </p:cNvSpPr>
          <p:nvPr/>
        </p:nvSpPr>
        <p:spPr bwMode="auto">
          <a:xfrm>
            <a:off x="5365750" y="4492625"/>
            <a:ext cx="360363"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3274" name="Oval 26"/>
          <p:cNvSpPr>
            <a:spLocks noChangeArrowheads="1"/>
          </p:cNvSpPr>
          <p:nvPr/>
        </p:nvSpPr>
        <p:spPr bwMode="auto">
          <a:xfrm>
            <a:off x="5365750" y="3987800"/>
            <a:ext cx="360363"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3275" name="Oval 27"/>
          <p:cNvSpPr>
            <a:spLocks noChangeArrowheads="1"/>
          </p:cNvSpPr>
          <p:nvPr/>
        </p:nvSpPr>
        <p:spPr bwMode="auto">
          <a:xfrm>
            <a:off x="5365750" y="3484563"/>
            <a:ext cx="360363"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3276" name="Oval 28"/>
          <p:cNvSpPr>
            <a:spLocks noChangeArrowheads="1"/>
          </p:cNvSpPr>
          <p:nvPr/>
        </p:nvSpPr>
        <p:spPr bwMode="auto">
          <a:xfrm>
            <a:off x="5365750" y="2979738"/>
            <a:ext cx="360363"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3277" name="Oval 29"/>
          <p:cNvSpPr>
            <a:spLocks noChangeArrowheads="1"/>
          </p:cNvSpPr>
          <p:nvPr/>
        </p:nvSpPr>
        <p:spPr bwMode="auto">
          <a:xfrm>
            <a:off x="5868988" y="2979738"/>
            <a:ext cx="360362"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3278" name="Oval 30"/>
          <p:cNvSpPr>
            <a:spLocks noChangeArrowheads="1"/>
          </p:cNvSpPr>
          <p:nvPr/>
        </p:nvSpPr>
        <p:spPr bwMode="auto">
          <a:xfrm>
            <a:off x="5868988" y="3484563"/>
            <a:ext cx="360362" cy="360362"/>
          </a:xfrm>
          <a:prstGeom prst="ellipse">
            <a:avLst/>
          </a:prstGeom>
          <a:solidFill>
            <a:schemeClr val="tx1"/>
          </a:solidFill>
          <a:ln w="9525">
            <a:solidFill>
              <a:schemeClr val="tx1"/>
            </a:solidFill>
            <a:round/>
            <a:headEnd/>
            <a:tailEnd/>
          </a:ln>
        </p:spPr>
        <p:txBody>
          <a:bodyPr wrap="none" anchor="ctr"/>
          <a:lstStyle/>
          <a:p>
            <a:endParaRPr lang="fr-FR"/>
          </a:p>
        </p:txBody>
      </p:sp>
      <p:sp>
        <p:nvSpPr>
          <p:cNvPr id="53279" name="Oval 31"/>
          <p:cNvSpPr>
            <a:spLocks noChangeArrowheads="1"/>
          </p:cNvSpPr>
          <p:nvPr/>
        </p:nvSpPr>
        <p:spPr bwMode="auto">
          <a:xfrm>
            <a:off x="5868988" y="3987800"/>
            <a:ext cx="360362"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3280" name="Oval 32"/>
          <p:cNvSpPr>
            <a:spLocks noChangeArrowheads="1"/>
          </p:cNvSpPr>
          <p:nvPr/>
        </p:nvSpPr>
        <p:spPr bwMode="auto">
          <a:xfrm>
            <a:off x="5868988" y="4492625"/>
            <a:ext cx="360362"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3281" name="Oval 33"/>
          <p:cNvSpPr>
            <a:spLocks noChangeArrowheads="1"/>
          </p:cNvSpPr>
          <p:nvPr/>
        </p:nvSpPr>
        <p:spPr bwMode="auto">
          <a:xfrm>
            <a:off x="6445250" y="4492625"/>
            <a:ext cx="360363"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3282" name="Rectangle 34"/>
          <p:cNvSpPr>
            <a:spLocks noChangeArrowheads="1"/>
          </p:cNvSpPr>
          <p:nvPr/>
        </p:nvSpPr>
        <p:spPr bwMode="auto">
          <a:xfrm>
            <a:off x="2484438" y="4924425"/>
            <a:ext cx="4392612" cy="504825"/>
          </a:xfrm>
          <a:prstGeom prst="rect">
            <a:avLst/>
          </a:prstGeom>
          <a:solidFill>
            <a:schemeClr val="accent1"/>
          </a:solidFill>
          <a:ln w="38100">
            <a:solidFill>
              <a:schemeClr val="tx1"/>
            </a:solidFill>
            <a:miter lim="800000"/>
            <a:headEnd/>
            <a:tailEnd/>
          </a:ln>
        </p:spPr>
        <p:txBody>
          <a:bodyPr wrap="none" anchor="ctr"/>
          <a:lstStyle/>
          <a:p>
            <a:endParaRPr lang="fr-FR"/>
          </a:p>
        </p:txBody>
      </p:sp>
      <p:sp>
        <p:nvSpPr>
          <p:cNvPr id="53283" name="Oval 35"/>
          <p:cNvSpPr>
            <a:spLocks noChangeArrowheads="1"/>
          </p:cNvSpPr>
          <p:nvPr/>
        </p:nvSpPr>
        <p:spPr bwMode="auto">
          <a:xfrm>
            <a:off x="2557463" y="4997450"/>
            <a:ext cx="360362"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3284" name="Oval 36"/>
          <p:cNvSpPr>
            <a:spLocks noChangeArrowheads="1"/>
          </p:cNvSpPr>
          <p:nvPr/>
        </p:nvSpPr>
        <p:spPr bwMode="auto">
          <a:xfrm>
            <a:off x="3133725" y="4997450"/>
            <a:ext cx="360363" cy="360363"/>
          </a:xfrm>
          <a:prstGeom prst="ellipse">
            <a:avLst/>
          </a:prstGeom>
          <a:solidFill>
            <a:schemeClr val="tx1"/>
          </a:solidFill>
          <a:ln w="9525">
            <a:solidFill>
              <a:schemeClr val="tx1"/>
            </a:solidFill>
            <a:round/>
            <a:headEnd/>
            <a:tailEnd/>
          </a:ln>
        </p:spPr>
        <p:txBody>
          <a:bodyPr wrap="none" anchor="ctr"/>
          <a:lstStyle/>
          <a:p>
            <a:endParaRPr lang="fr-FR"/>
          </a:p>
        </p:txBody>
      </p:sp>
      <p:sp>
        <p:nvSpPr>
          <p:cNvPr id="53285" name="Text Box 37"/>
          <p:cNvSpPr txBox="1">
            <a:spLocks noChangeArrowheads="1"/>
          </p:cNvSpPr>
          <p:nvPr/>
        </p:nvSpPr>
        <p:spPr bwMode="auto">
          <a:xfrm>
            <a:off x="2484438" y="2547938"/>
            <a:ext cx="431800" cy="376237"/>
          </a:xfrm>
          <a:prstGeom prst="rect">
            <a:avLst/>
          </a:prstGeom>
          <a:noFill/>
          <a:ln w="9525">
            <a:solidFill>
              <a:schemeClr val="tx1"/>
            </a:solidFill>
            <a:miter lim="800000"/>
            <a:headEnd/>
            <a:tailEnd/>
          </a:ln>
        </p:spPr>
        <p:txBody>
          <a:bodyPr>
            <a:spAutoFit/>
          </a:bodyPr>
          <a:lstStyle/>
          <a:p>
            <a:pPr>
              <a:spcBef>
                <a:spcPct val="50000"/>
              </a:spcBef>
            </a:pPr>
            <a:r>
              <a:rPr lang="fr-CA" sz="1800">
                <a:solidFill>
                  <a:schemeClr val="tx1"/>
                </a:solidFill>
                <a:latin typeface="Arial" charset="0"/>
              </a:rPr>
              <a:t>A</a:t>
            </a:r>
          </a:p>
        </p:txBody>
      </p:sp>
      <p:sp>
        <p:nvSpPr>
          <p:cNvPr id="53286" name="Text Box 38"/>
          <p:cNvSpPr txBox="1">
            <a:spLocks noChangeArrowheads="1"/>
          </p:cNvSpPr>
          <p:nvPr/>
        </p:nvSpPr>
        <p:spPr bwMode="auto">
          <a:xfrm>
            <a:off x="6445250" y="2547938"/>
            <a:ext cx="431800" cy="376237"/>
          </a:xfrm>
          <a:prstGeom prst="rect">
            <a:avLst/>
          </a:prstGeom>
          <a:noFill/>
          <a:ln w="9525">
            <a:solidFill>
              <a:schemeClr val="tx1"/>
            </a:solidFill>
            <a:miter lim="800000"/>
            <a:headEnd/>
            <a:tailEnd/>
          </a:ln>
        </p:spPr>
        <p:txBody>
          <a:bodyPr>
            <a:spAutoFit/>
          </a:bodyPr>
          <a:lstStyle/>
          <a:p>
            <a:pPr>
              <a:spcBef>
                <a:spcPct val="50000"/>
              </a:spcBef>
            </a:pPr>
            <a:r>
              <a:rPr lang="fr-CA" sz="1800">
                <a:solidFill>
                  <a:schemeClr val="tx1"/>
                </a:solidFill>
                <a:latin typeface="Arial" charset="0"/>
              </a:rPr>
              <a:t>B</a:t>
            </a:r>
          </a:p>
        </p:txBody>
      </p:sp>
      <p:sp>
        <p:nvSpPr>
          <p:cNvPr id="53287" name="Text Box 39"/>
          <p:cNvSpPr txBox="1">
            <a:spLocks noChangeArrowheads="1"/>
          </p:cNvSpPr>
          <p:nvPr/>
        </p:nvSpPr>
        <p:spPr bwMode="auto">
          <a:xfrm>
            <a:off x="3565525" y="5429250"/>
            <a:ext cx="360363" cy="376238"/>
          </a:xfrm>
          <a:prstGeom prst="rect">
            <a:avLst/>
          </a:prstGeom>
          <a:noFill/>
          <a:ln w="9525">
            <a:solidFill>
              <a:schemeClr val="tx1"/>
            </a:solidFill>
            <a:miter lim="800000"/>
            <a:headEnd/>
            <a:tailEnd/>
          </a:ln>
        </p:spPr>
        <p:txBody>
          <a:bodyPr>
            <a:spAutoFit/>
          </a:bodyPr>
          <a:lstStyle/>
          <a:p>
            <a:pPr>
              <a:spcBef>
                <a:spcPct val="50000"/>
              </a:spcBef>
            </a:pPr>
            <a:r>
              <a:rPr lang="fr-CA" sz="1800">
                <a:solidFill>
                  <a:schemeClr val="tx1"/>
                </a:solidFill>
                <a:latin typeface="Arial" charset="0"/>
              </a:rPr>
              <a:t>C</a:t>
            </a:r>
          </a:p>
        </p:txBody>
      </p:sp>
      <p:sp>
        <p:nvSpPr>
          <p:cNvPr id="53288" name="Rectangle 40"/>
          <p:cNvSpPr>
            <a:spLocks noChangeArrowheads="1"/>
          </p:cNvSpPr>
          <p:nvPr/>
        </p:nvSpPr>
        <p:spPr bwMode="auto">
          <a:xfrm>
            <a:off x="2482850" y="2908300"/>
            <a:ext cx="4392613" cy="2016125"/>
          </a:xfrm>
          <a:prstGeom prst="rect">
            <a:avLst/>
          </a:prstGeom>
          <a:solidFill>
            <a:srgbClr val="FF0000"/>
          </a:solidFill>
          <a:ln w="38100">
            <a:solidFill>
              <a:schemeClr val="tx1"/>
            </a:solidFill>
            <a:miter lim="800000"/>
            <a:headEnd/>
            <a:tailEnd/>
          </a:ln>
        </p:spPr>
        <p:txBody>
          <a:bodyPr wrap="none" anchor="ctr"/>
          <a:lstStyle/>
          <a:p>
            <a:endParaRPr lang="fr-FR"/>
          </a:p>
        </p:txBody>
      </p:sp>
      <p:sp>
        <p:nvSpPr>
          <p:cNvPr id="53289" name="Rectangle 41"/>
          <p:cNvSpPr>
            <a:spLocks noChangeArrowheads="1"/>
          </p:cNvSpPr>
          <p:nvPr/>
        </p:nvSpPr>
        <p:spPr bwMode="auto">
          <a:xfrm>
            <a:off x="4716463" y="2908300"/>
            <a:ext cx="2159000" cy="2016125"/>
          </a:xfrm>
          <a:prstGeom prst="rect">
            <a:avLst/>
          </a:prstGeom>
          <a:solidFill>
            <a:srgbClr val="0066FF"/>
          </a:solidFill>
          <a:ln w="38100">
            <a:solidFill>
              <a:schemeClr val="tx1"/>
            </a:solidFill>
            <a:miter lim="800000"/>
            <a:headEnd/>
            <a:tailEnd/>
          </a:ln>
        </p:spPr>
        <p:txBody>
          <a:bodyPr wrap="none" anchor="ctr"/>
          <a:lstStyle/>
          <a:p>
            <a:endParaRPr lang="fr-FR"/>
          </a:p>
        </p:txBody>
      </p:sp>
      <p:sp>
        <p:nvSpPr>
          <p:cNvPr id="53290" name="Rectangle 42"/>
          <p:cNvSpPr>
            <a:spLocks noChangeArrowheads="1"/>
          </p:cNvSpPr>
          <p:nvPr/>
        </p:nvSpPr>
        <p:spPr bwMode="auto">
          <a:xfrm>
            <a:off x="2482850" y="4924425"/>
            <a:ext cx="4392613" cy="504825"/>
          </a:xfrm>
          <a:prstGeom prst="rect">
            <a:avLst/>
          </a:prstGeom>
          <a:solidFill>
            <a:srgbClr val="00FF00"/>
          </a:solidFill>
          <a:ln w="38100">
            <a:solidFill>
              <a:schemeClr val="tx1"/>
            </a:solidFill>
            <a:miter lim="800000"/>
            <a:headEnd/>
            <a:tailEnd/>
          </a:ln>
        </p:spPr>
        <p:txBody>
          <a:bodyPr wrap="none" anchor="ctr"/>
          <a:lstStyle/>
          <a:p>
            <a:endParaRPr lang="fr-FR"/>
          </a:p>
        </p:txBody>
      </p:sp>
      <p:sp>
        <p:nvSpPr>
          <p:cNvPr id="53291" name="Text Box 43"/>
          <p:cNvSpPr txBox="1">
            <a:spLocks noChangeArrowheads="1"/>
          </p:cNvSpPr>
          <p:nvPr/>
        </p:nvSpPr>
        <p:spPr bwMode="auto">
          <a:xfrm>
            <a:off x="2482850" y="2547938"/>
            <a:ext cx="431800" cy="376237"/>
          </a:xfrm>
          <a:prstGeom prst="rect">
            <a:avLst/>
          </a:prstGeom>
          <a:noFill/>
          <a:ln w="9525">
            <a:solidFill>
              <a:schemeClr val="tx1"/>
            </a:solidFill>
            <a:miter lim="800000"/>
            <a:headEnd/>
            <a:tailEnd/>
          </a:ln>
        </p:spPr>
        <p:txBody>
          <a:bodyPr>
            <a:spAutoFit/>
          </a:bodyPr>
          <a:lstStyle/>
          <a:p>
            <a:pPr>
              <a:spcBef>
                <a:spcPct val="50000"/>
              </a:spcBef>
            </a:pPr>
            <a:r>
              <a:rPr lang="fr-CA" sz="1800">
                <a:solidFill>
                  <a:schemeClr val="tx1"/>
                </a:solidFill>
                <a:latin typeface="Arial" charset="0"/>
              </a:rPr>
              <a:t>A</a:t>
            </a:r>
          </a:p>
        </p:txBody>
      </p:sp>
      <p:sp>
        <p:nvSpPr>
          <p:cNvPr id="53292" name="Text Box 44"/>
          <p:cNvSpPr txBox="1">
            <a:spLocks noChangeArrowheads="1"/>
          </p:cNvSpPr>
          <p:nvPr/>
        </p:nvSpPr>
        <p:spPr bwMode="auto">
          <a:xfrm>
            <a:off x="6443663" y="2547938"/>
            <a:ext cx="431800" cy="376237"/>
          </a:xfrm>
          <a:prstGeom prst="rect">
            <a:avLst/>
          </a:prstGeom>
          <a:noFill/>
          <a:ln w="9525">
            <a:solidFill>
              <a:schemeClr val="tx1"/>
            </a:solidFill>
            <a:miter lim="800000"/>
            <a:headEnd/>
            <a:tailEnd/>
          </a:ln>
        </p:spPr>
        <p:txBody>
          <a:bodyPr>
            <a:spAutoFit/>
          </a:bodyPr>
          <a:lstStyle/>
          <a:p>
            <a:pPr>
              <a:spcBef>
                <a:spcPct val="50000"/>
              </a:spcBef>
            </a:pPr>
            <a:r>
              <a:rPr lang="fr-CA" sz="1800">
                <a:solidFill>
                  <a:schemeClr val="tx1"/>
                </a:solidFill>
                <a:latin typeface="Arial" charset="0"/>
              </a:rPr>
              <a:t>B</a:t>
            </a:r>
          </a:p>
        </p:txBody>
      </p:sp>
      <p:sp>
        <p:nvSpPr>
          <p:cNvPr id="53293" name="Text Box 45"/>
          <p:cNvSpPr txBox="1">
            <a:spLocks noChangeArrowheads="1"/>
          </p:cNvSpPr>
          <p:nvPr/>
        </p:nvSpPr>
        <p:spPr bwMode="auto">
          <a:xfrm>
            <a:off x="3563938" y="5429250"/>
            <a:ext cx="360362" cy="376238"/>
          </a:xfrm>
          <a:prstGeom prst="rect">
            <a:avLst/>
          </a:prstGeom>
          <a:noFill/>
          <a:ln w="9525">
            <a:solidFill>
              <a:schemeClr val="tx1"/>
            </a:solidFill>
            <a:miter lim="800000"/>
            <a:headEnd/>
            <a:tailEnd/>
          </a:ln>
        </p:spPr>
        <p:txBody>
          <a:bodyPr>
            <a:spAutoFit/>
          </a:bodyPr>
          <a:lstStyle/>
          <a:p>
            <a:pPr>
              <a:spcBef>
                <a:spcPct val="50000"/>
              </a:spcBef>
            </a:pPr>
            <a:r>
              <a:rPr lang="fr-CA" sz="1800">
                <a:solidFill>
                  <a:schemeClr val="tx1"/>
                </a:solidFill>
                <a:latin typeface="Arial" charset="0"/>
              </a:rPr>
              <a:t>C</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969963" y="476250"/>
            <a:ext cx="7366000" cy="1143000"/>
          </a:xfrm>
        </p:spPr>
        <p:txBody>
          <a:bodyPr/>
          <a:lstStyle/>
          <a:p>
            <a:pPr eaLnBrk="1" hangingPunct="1"/>
            <a:r>
              <a:rPr lang="fr-CA" smtClean="0"/>
              <a:t>Cohérence graphique</a:t>
            </a:r>
            <a:br>
              <a:rPr lang="fr-CA" smtClean="0"/>
            </a:br>
            <a:r>
              <a:rPr lang="fr-CA" sz="3200" smtClean="0"/>
              <a:t>(cohérence spatiale, non temporelle)</a:t>
            </a:r>
          </a:p>
        </p:txBody>
      </p:sp>
      <p:pic>
        <p:nvPicPr>
          <p:cNvPr id="61443" name="Picture 4" descr="maison1"/>
          <p:cNvPicPr>
            <a:picLocks noGrp="1" noChangeAspect="1" noChangeArrowheads="1"/>
          </p:cNvPicPr>
          <p:nvPr>
            <p:ph idx="1"/>
          </p:nvPr>
        </p:nvPicPr>
        <p:blipFill>
          <a:blip r:embed="rId3" cstate="print"/>
          <a:srcRect/>
          <a:stretch>
            <a:fillRect/>
          </a:stretch>
        </p:blipFill>
        <p:spPr>
          <a:xfrm>
            <a:off x="2484438" y="1700213"/>
            <a:ext cx="4391025" cy="3314700"/>
          </a:xfrm>
          <a:noFill/>
        </p:spPr>
      </p:pic>
      <p:pic>
        <p:nvPicPr>
          <p:cNvPr id="83973" name="Picture 5" descr="maison2"/>
          <p:cNvPicPr>
            <a:picLocks noChangeAspect="1" noChangeArrowheads="1"/>
          </p:cNvPicPr>
          <p:nvPr/>
        </p:nvPicPr>
        <p:blipFill>
          <a:blip r:embed="rId4" cstate="print"/>
          <a:srcRect/>
          <a:stretch>
            <a:fillRect/>
          </a:stretch>
        </p:blipFill>
        <p:spPr bwMode="auto">
          <a:xfrm>
            <a:off x="2474913" y="1690688"/>
            <a:ext cx="4381500" cy="3324225"/>
          </a:xfrm>
          <a:prstGeom prst="rect">
            <a:avLst/>
          </a:prstGeom>
          <a:noFill/>
          <a:ln w="9525">
            <a:noFill/>
            <a:miter lim="800000"/>
            <a:headEnd/>
            <a:tailEnd/>
          </a:ln>
        </p:spPr>
      </p:pic>
      <p:sp>
        <p:nvSpPr>
          <p:cNvPr id="83974" name="Rectangle 6"/>
          <p:cNvSpPr>
            <a:spLocks noChangeArrowheads="1"/>
          </p:cNvSpPr>
          <p:nvPr/>
        </p:nvSpPr>
        <p:spPr bwMode="auto">
          <a:xfrm>
            <a:off x="2484438" y="1700213"/>
            <a:ext cx="4392612" cy="3313112"/>
          </a:xfrm>
          <a:prstGeom prst="rect">
            <a:avLst/>
          </a:prstGeom>
          <a:solidFill>
            <a:schemeClr val="bg2"/>
          </a:solidFill>
          <a:ln w="9525">
            <a:solidFill>
              <a:schemeClr val="tx1"/>
            </a:solidFill>
            <a:miter lim="800000"/>
            <a:headEnd/>
            <a:tailEnd/>
          </a:ln>
        </p:spPr>
        <p:txBody>
          <a:bodyPr wrap="none" anchor="ctr"/>
          <a:lstStyle/>
          <a:p>
            <a:endParaRPr lang="fr-FR"/>
          </a:p>
        </p:txBody>
      </p:sp>
      <p:pic>
        <p:nvPicPr>
          <p:cNvPr id="61446" name="Picture 12"/>
          <p:cNvPicPr>
            <a:picLocks noChangeAspect="1" noChangeArrowheads="1"/>
          </p:cNvPicPr>
          <p:nvPr/>
        </p:nvPicPr>
        <p:blipFill>
          <a:blip r:embed="rId5" cstate="print"/>
          <a:srcRect/>
          <a:stretch>
            <a:fillRect/>
          </a:stretch>
        </p:blipFill>
        <p:spPr bwMode="auto">
          <a:xfrm>
            <a:off x="179388" y="333375"/>
            <a:ext cx="1489075" cy="1138238"/>
          </a:xfrm>
          <a:prstGeom prst="rect">
            <a:avLst/>
          </a:prstGeom>
          <a:noFill/>
          <a:ln w="9525">
            <a:noFill/>
            <a:miter lim="800000"/>
            <a:headEnd/>
            <a:tailEnd/>
          </a:ln>
        </p:spPr>
      </p:pic>
      <p:sp>
        <p:nvSpPr>
          <p:cNvPr id="61447" name="Line 13"/>
          <p:cNvSpPr>
            <a:spLocks noChangeShapeType="1"/>
          </p:cNvSpPr>
          <p:nvPr/>
        </p:nvSpPr>
        <p:spPr bwMode="auto">
          <a:xfrm>
            <a:off x="611188" y="692150"/>
            <a:ext cx="647700" cy="0"/>
          </a:xfrm>
          <a:prstGeom prst="line">
            <a:avLst/>
          </a:prstGeom>
          <a:noFill/>
          <a:ln w="12700">
            <a:solidFill>
              <a:schemeClr val="tx1"/>
            </a:solidFill>
            <a:round/>
            <a:headEnd type="triangle" w="med" len="med"/>
            <a:tailEnd type="triangle" w="med" len="med"/>
          </a:ln>
        </p:spPr>
        <p:txBody>
          <a:bodyPr/>
          <a:lstStyle/>
          <a:p>
            <a:endParaRPr lang="fr-CA"/>
          </a:p>
        </p:txBody>
      </p:sp>
      <p:sp>
        <p:nvSpPr>
          <p:cNvPr id="61448" name="Line 14"/>
          <p:cNvSpPr>
            <a:spLocks noChangeShapeType="1"/>
          </p:cNvSpPr>
          <p:nvPr/>
        </p:nvSpPr>
        <p:spPr bwMode="auto">
          <a:xfrm>
            <a:off x="611188" y="692150"/>
            <a:ext cx="0" cy="431800"/>
          </a:xfrm>
          <a:prstGeom prst="line">
            <a:avLst/>
          </a:prstGeom>
          <a:noFill/>
          <a:ln w="12700">
            <a:solidFill>
              <a:schemeClr val="tx1"/>
            </a:solidFill>
            <a:round/>
            <a:headEnd type="triangle" w="med" len="med"/>
            <a:tailEnd type="triangle" w="med" len="med"/>
          </a:ln>
        </p:spPr>
        <p:txBody>
          <a:bodyPr/>
          <a:lstStyle/>
          <a:p>
            <a:endParaRPr lang="fr-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83973"/>
                                        </p:tgtEl>
                                        <p:attrNameLst>
                                          <p:attrName>style.visibility</p:attrName>
                                        </p:attrNameLst>
                                      </p:cBhvr>
                                      <p:to>
                                        <p:strVal val="visible"/>
                                      </p:to>
                                    </p:set>
                                  </p:childTnLst>
                                </p:cTn>
                              </p:par>
                              <p:par>
                                <p:cTn id="10" presetID="1" presetClass="exit" presetSubtype="0" fill="hold" grpId="1" nodeType="withEffect">
                                  <p:stCondLst>
                                    <p:cond delay="1000"/>
                                  </p:stCondLst>
                                  <p:childTnLst>
                                    <p:set>
                                      <p:cBhvr>
                                        <p:cTn id="11" dur="1" fill="hold">
                                          <p:stCondLst>
                                            <p:cond delay="0"/>
                                          </p:stCondLst>
                                        </p:cTn>
                                        <p:tgtEl>
                                          <p:spTgt spid="839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4" grpId="0" animBg="1"/>
      <p:bldP spid="83974"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fr-CA" sz="4000" smtClean="0"/>
              <a:t>Étapes de développement du logiciel</a:t>
            </a:r>
          </a:p>
        </p:txBody>
      </p:sp>
      <p:pic>
        <p:nvPicPr>
          <p:cNvPr id="62467" name="Picture 4" descr="Waterfall_model"/>
          <p:cNvPicPr>
            <a:picLocks noChangeAspect="1" noChangeArrowheads="1"/>
          </p:cNvPicPr>
          <p:nvPr/>
        </p:nvPicPr>
        <p:blipFill>
          <a:blip r:embed="rId3" cstate="print"/>
          <a:srcRect/>
          <a:stretch>
            <a:fillRect/>
          </a:stretch>
        </p:blipFill>
        <p:spPr bwMode="auto">
          <a:xfrm>
            <a:off x="1676400" y="1905000"/>
            <a:ext cx="5943600" cy="4570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9671" y="723900"/>
            <a:ext cx="6716291" cy="1143000"/>
          </a:xfrm>
        </p:spPr>
        <p:txBody>
          <a:bodyPr/>
          <a:lstStyle/>
          <a:p>
            <a:r>
              <a:rPr lang="fr-FR" sz="3600" dirty="0" smtClean="0"/>
              <a:t>État de l’art: Organisation d'informations </a:t>
            </a:r>
            <a:r>
              <a:rPr lang="fr-FR" sz="3600" dirty="0"/>
              <a:t>et </a:t>
            </a:r>
            <a:r>
              <a:rPr lang="fr-FR" sz="3600" dirty="0" smtClean="0"/>
              <a:t>intégration</a:t>
            </a:r>
            <a:endParaRPr lang="fr-FR" sz="3600" dirty="0"/>
          </a:p>
        </p:txBody>
      </p:sp>
      <p:pic>
        <p:nvPicPr>
          <p:cNvPr id="4" name="Espace réservé du contenu 3" descr="CodeBubble.bmp"/>
          <p:cNvPicPr>
            <a:picLocks noGrp="1" noChangeAspect="1"/>
          </p:cNvPicPr>
          <p:nvPr>
            <p:ph idx="1"/>
          </p:nvPr>
        </p:nvPicPr>
        <p:blipFill>
          <a:blip r:embed="rId3" cstate="print"/>
          <a:stretch>
            <a:fillRect/>
          </a:stretch>
        </p:blipFill>
        <p:spPr>
          <a:xfrm>
            <a:off x="323528" y="1844824"/>
            <a:ext cx="4507457" cy="2736304"/>
          </a:xfrm>
        </p:spPr>
      </p:pic>
      <p:pic>
        <p:nvPicPr>
          <p:cNvPr id="5" name="Image 4" descr="FritzQuestion.bmp"/>
          <p:cNvPicPr>
            <a:picLocks noChangeAspect="1"/>
          </p:cNvPicPr>
          <p:nvPr/>
        </p:nvPicPr>
        <p:blipFill>
          <a:blip r:embed="rId4" cstate="print"/>
          <a:stretch>
            <a:fillRect/>
          </a:stretch>
        </p:blipFill>
        <p:spPr>
          <a:xfrm>
            <a:off x="3707904" y="4365104"/>
            <a:ext cx="5220072" cy="1628995"/>
          </a:xfrm>
          <a:prstGeom prst="rect">
            <a:avLst/>
          </a:prstGeom>
        </p:spPr>
      </p:pic>
      <p:sp>
        <p:nvSpPr>
          <p:cNvPr id="6" name="ZoneTexte 5"/>
          <p:cNvSpPr txBox="1"/>
          <p:nvPr/>
        </p:nvSpPr>
        <p:spPr>
          <a:xfrm>
            <a:off x="4932040" y="2132856"/>
            <a:ext cx="2880320" cy="400110"/>
          </a:xfrm>
          <a:prstGeom prst="rect">
            <a:avLst/>
          </a:prstGeom>
          <a:noFill/>
        </p:spPr>
        <p:txBody>
          <a:bodyPr wrap="square" rtlCol="0">
            <a:spAutoFit/>
          </a:bodyPr>
          <a:lstStyle/>
          <a:p>
            <a:r>
              <a:rPr lang="de-DE" sz="2000" dirty="0" smtClean="0">
                <a:solidFill>
                  <a:schemeClr val="tx1"/>
                </a:solidFill>
              </a:rPr>
              <a:t>A. </a:t>
            </a:r>
            <a:r>
              <a:rPr lang="de-DE" sz="2000" dirty="0" err="1" smtClean="0">
                <a:solidFill>
                  <a:schemeClr val="tx1"/>
                </a:solidFill>
              </a:rPr>
              <a:t>Bragdon</a:t>
            </a:r>
            <a:r>
              <a:rPr lang="fr-CA" sz="2000" dirty="0" smtClean="0">
                <a:solidFill>
                  <a:schemeClr val="tx1"/>
                </a:solidFill>
              </a:rPr>
              <a:t> </a:t>
            </a:r>
            <a:r>
              <a:rPr lang="fr-CA" sz="2000" i="1" dirty="0" smtClean="0">
                <a:solidFill>
                  <a:schemeClr val="tx1"/>
                </a:solidFill>
              </a:rPr>
              <a:t>et al. </a:t>
            </a:r>
            <a:r>
              <a:rPr lang="fr-CA" sz="2000" dirty="0" smtClean="0">
                <a:solidFill>
                  <a:schemeClr val="tx1"/>
                </a:solidFill>
              </a:rPr>
              <a:t>(</a:t>
            </a:r>
            <a:r>
              <a:rPr lang="en-US" sz="2000" dirty="0" smtClean="0">
                <a:solidFill>
                  <a:schemeClr val="tx1"/>
                </a:solidFill>
              </a:rPr>
              <a:t>2010</a:t>
            </a:r>
            <a:r>
              <a:rPr lang="en-US" sz="2000" i="1" dirty="0" smtClean="0">
                <a:solidFill>
                  <a:schemeClr val="tx1"/>
                </a:solidFill>
              </a:rPr>
              <a:t>)</a:t>
            </a:r>
            <a:endParaRPr lang="fr-CA" sz="2000" dirty="0" smtClean="0">
              <a:solidFill>
                <a:schemeClr val="tx1"/>
              </a:solidFill>
            </a:endParaRPr>
          </a:p>
        </p:txBody>
      </p:sp>
      <p:pic>
        <p:nvPicPr>
          <p:cNvPr id="4099" name="Picture 3" descr="C:\Users\Guillaume\Desktop\imagePres\rien.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16308" y="404664"/>
            <a:ext cx="1075372" cy="820688"/>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ZoneTexte 9"/>
          <p:cNvSpPr txBox="1"/>
          <p:nvPr/>
        </p:nvSpPr>
        <p:spPr>
          <a:xfrm>
            <a:off x="1043608" y="4941168"/>
            <a:ext cx="2592288" cy="707886"/>
          </a:xfrm>
          <a:prstGeom prst="rect">
            <a:avLst/>
          </a:prstGeom>
          <a:noFill/>
        </p:spPr>
        <p:txBody>
          <a:bodyPr wrap="square" rtlCol="0">
            <a:spAutoFit/>
          </a:bodyPr>
          <a:lstStyle/>
          <a:p>
            <a:r>
              <a:rPr lang="en-US" sz="2000" dirty="0" smtClean="0">
                <a:solidFill>
                  <a:schemeClr val="tx1"/>
                </a:solidFill>
              </a:rPr>
              <a:t>T. Fritz et </a:t>
            </a:r>
            <a:br>
              <a:rPr lang="en-US" sz="2000" dirty="0" smtClean="0">
                <a:solidFill>
                  <a:schemeClr val="tx1"/>
                </a:solidFill>
              </a:rPr>
            </a:br>
            <a:r>
              <a:rPr lang="en-US" sz="2000" dirty="0" smtClean="0">
                <a:solidFill>
                  <a:schemeClr val="tx1"/>
                </a:solidFill>
              </a:rPr>
              <a:t>G. C. Murphy (2010)</a:t>
            </a:r>
          </a:p>
        </p:txBody>
      </p:sp>
    </p:spTree>
    <p:extLst>
      <p:ext uri="{BB962C8B-B14F-4D97-AF65-F5344CB8AC3E}">
        <p14:creationId xmlns="" xmlns:p14="http://schemas.microsoft.com/office/powerpoint/2010/main" val="297124403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fr-CA" sz="4000" smtClean="0"/>
              <a:t>Notre Approche :</a:t>
            </a:r>
            <a:br>
              <a:rPr lang="fr-CA" sz="4000" smtClean="0"/>
            </a:br>
            <a:r>
              <a:rPr lang="fr-CA" sz="4000" smtClean="0"/>
              <a:t>Construction</a:t>
            </a:r>
          </a:p>
        </p:txBody>
      </p:sp>
      <p:sp>
        <p:nvSpPr>
          <p:cNvPr id="63491" name="Rectangle 3"/>
          <p:cNvSpPr>
            <a:spLocks noGrp="1" noChangeArrowheads="1"/>
          </p:cNvSpPr>
          <p:nvPr>
            <p:ph type="body" idx="1"/>
          </p:nvPr>
        </p:nvSpPr>
        <p:spPr/>
        <p:txBody>
          <a:bodyPr/>
          <a:lstStyle/>
          <a:p>
            <a:pPr eaLnBrk="1" hangingPunct="1"/>
            <a:r>
              <a:rPr lang="fr-CA" sz="2800" smtClean="0"/>
              <a:t>Couche par-dessus l’IDE Eclipse</a:t>
            </a:r>
          </a:p>
          <a:p>
            <a:pPr eaLnBrk="1" hangingPunct="1"/>
            <a:r>
              <a:rPr lang="fr-CA" sz="2800" smtClean="0"/>
              <a:t>Création de menus pour ajouter des éléments à même les vues graphiques</a:t>
            </a:r>
          </a:p>
          <a:p>
            <a:pPr eaLnBrk="1" hangingPunct="1"/>
            <a:r>
              <a:rPr lang="fr-CA" sz="2800" smtClean="0"/>
              <a:t>Lien entre le code et la représentation graphique via un modèle commun</a:t>
            </a:r>
          </a:p>
        </p:txBody>
      </p:sp>
      <p:pic>
        <p:nvPicPr>
          <p:cNvPr id="63492" name="Picture 48"/>
          <p:cNvPicPr>
            <a:picLocks noChangeAspect="1" noChangeArrowheads="1"/>
          </p:cNvPicPr>
          <p:nvPr/>
        </p:nvPicPr>
        <p:blipFill>
          <a:blip r:embed="rId3" cstate="print"/>
          <a:srcRect/>
          <a:stretch>
            <a:fillRect/>
          </a:stretch>
        </p:blipFill>
        <p:spPr bwMode="auto">
          <a:xfrm>
            <a:off x="468313" y="476250"/>
            <a:ext cx="1512887" cy="1155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fr-CA" smtClean="0"/>
              <a:t>Animation du placement</a:t>
            </a:r>
          </a:p>
        </p:txBody>
      </p:sp>
      <p:pic>
        <p:nvPicPr>
          <p:cNvPr id="3076" name="Picture 4"/>
          <p:cNvPicPr>
            <a:picLocks noChangeAspect="1" noChangeArrowheads="1"/>
          </p:cNvPicPr>
          <p:nvPr/>
        </p:nvPicPr>
        <p:blipFill>
          <a:blip r:embed="rId3" cstate="print"/>
          <a:srcRect/>
          <a:stretch>
            <a:fillRect/>
          </a:stretch>
        </p:blipFill>
        <p:spPr bwMode="auto">
          <a:xfrm>
            <a:off x="395288" y="476250"/>
            <a:ext cx="1512887" cy="1155700"/>
          </a:xfrm>
          <a:prstGeom prst="rect">
            <a:avLst/>
          </a:prstGeom>
          <a:noFill/>
          <a:ln w="9525">
            <a:noFill/>
            <a:miter lim="800000"/>
            <a:headEnd/>
            <a:tailEnd/>
          </a:ln>
        </p:spPr>
      </p:pic>
      <p:graphicFrame>
        <p:nvGraphicFramePr>
          <p:cNvPr id="3074" name="Object 5">
            <a:hlinkClick r:id="" action="ppaction://ole?verb=0"/>
          </p:cNvPr>
          <p:cNvGraphicFramePr>
            <a:graphicFrameLocks noGrp="1" noChangeAspect="1"/>
          </p:cNvGraphicFramePr>
          <p:nvPr>
            <p:ph idx="1"/>
          </p:nvPr>
        </p:nvGraphicFramePr>
        <p:xfrm>
          <a:off x="1981200" y="1971675"/>
          <a:ext cx="5343525" cy="4154488"/>
        </p:xfrm>
        <a:graphic>
          <a:graphicData uri="http://schemas.openxmlformats.org/presentationml/2006/ole">
            <p:oleObj spid="_x0000_s3169" name="Video Clip" r:id="rId4" imgW="5695238" imgH="4428571" progId="AVIFile">
              <p:embed/>
            </p:oleObj>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fr-CA" sz="4000" smtClean="0"/>
              <a:t>État de l’art :</a:t>
            </a:r>
            <a:br>
              <a:rPr lang="fr-CA" sz="4000" smtClean="0"/>
            </a:br>
            <a:r>
              <a:rPr lang="fr-CA" sz="4000" smtClean="0"/>
              <a:t>Langage visuel</a:t>
            </a:r>
          </a:p>
        </p:txBody>
      </p:sp>
      <p:sp>
        <p:nvSpPr>
          <p:cNvPr id="64515" name="Rectangle 3"/>
          <p:cNvSpPr>
            <a:spLocks noGrp="1" noChangeArrowheads="1"/>
          </p:cNvSpPr>
          <p:nvPr>
            <p:ph type="body" idx="1"/>
          </p:nvPr>
        </p:nvSpPr>
        <p:spPr>
          <a:xfrm>
            <a:off x="969963" y="1971675"/>
            <a:ext cx="3530600" cy="1673225"/>
          </a:xfrm>
        </p:spPr>
        <p:txBody>
          <a:bodyPr/>
          <a:lstStyle/>
          <a:p>
            <a:pPr>
              <a:lnSpc>
                <a:spcPct val="80000"/>
              </a:lnSpc>
            </a:pPr>
            <a:r>
              <a:rPr lang="fr-CA" sz="2800" smtClean="0"/>
              <a:t>Alice </a:t>
            </a:r>
            <a:br>
              <a:rPr lang="fr-CA" sz="2800" smtClean="0"/>
            </a:br>
            <a:r>
              <a:rPr lang="fr-CA" sz="2800" smtClean="0"/>
              <a:t>(Conway 2000)</a:t>
            </a:r>
          </a:p>
          <a:p>
            <a:pPr>
              <a:lnSpc>
                <a:spcPct val="80000"/>
              </a:lnSpc>
            </a:pPr>
            <a:r>
              <a:rPr lang="fr-CA" sz="2800" smtClean="0"/>
              <a:t>AgentSheets (Ioannidou 2008)</a:t>
            </a:r>
          </a:p>
        </p:txBody>
      </p:sp>
      <p:pic>
        <p:nvPicPr>
          <p:cNvPr id="64516" name="Picture 5"/>
          <p:cNvPicPr>
            <a:picLocks noChangeAspect="1" noChangeArrowheads="1"/>
          </p:cNvPicPr>
          <p:nvPr/>
        </p:nvPicPr>
        <p:blipFill>
          <a:blip r:embed="rId3" cstate="print"/>
          <a:srcRect/>
          <a:stretch>
            <a:fillRect/>
          </a:stretch>
        </p:blipFill>
        <p:spPr bwMode="auto">
          <a:xfrm>
            <a:off x="4356100" y="2671763"/>
            <a:ext cx="4403725" cy="3425825"/>
          </a:xfrm>
          <a:prstGeom prst="rect">
            <a:avLst/>
          </a:prstGeom>
          <a:noFill/>
          <a:ln w="9525">
            <a:noFill/>
            <a:miter lim="800000"/>
            <a:headEnd/>
            <a:tailEnd/>
          </a:ln>
        </p:spPr>
      </p:pic>
      <p:pic>
        <p:nvPicPr>
          <p:cNvPr id="64517" name="Picture 6"/>
          <p:cNvPicPr>
            <a:picLocks noChangeAspect="1" noChangeArrowheads="1"/>
          </p:cNvPicPr>
          <p:nvPr/>
        </p:nvPicPr>
        <p:blipFill>
          <a:blip r:embed="rId4" cstate="print"/>
          <a:srcRect/>
          <a:stretch>
            <a:fillRect/>
          </a:stretch>
        </p:blipFill>
        <p:spPr bwMode="auto">
          <a:xfrm>
            <a:off x="1116013" y="3573463"/>
            <a:ext cx="3171825" cy="2524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Versions</a:t>
            </a:r>
            <a:endParaRPr lang="fr-CA" dirty="0"/>
          </a:p>
        </p:txBody>
      </p:sp>
      <p:pic>
        <p:nvPicPr>
          <p:cNvPr id="5" name="Image 4" descr="GroupeBMoitieSVNview.bmp"/>
          <p:cNvPicPr>
            <a:picLocks noChangeAspect="1"/>
          </p:cNvPicPr>
          <p:nvPr/>
        </p:nvPicPr>
        <p:blipFill>
          <a:blip r:embed="rId2" cstate="print"/>
          <a:stretch>
            <a:fillRect/>
          </a:stretch>
        </p:blipFill>
        <p:spPr>
          <a:xfrm>
            <a:off x="2102400" y="1972800"/>
            <a:ext cx="5113616" cy="4154400"/>
          </a:xfrm>
          <a:prstGeom prst="rect">
            <a:avLst/>
          </a:prstGeom>
        </p:spPr>
      </p:pic>
      <p:pic>
        <p:nvPicPr>
          <p:cNvPr id="4" name="Picture 2" descr="C:\Users\Guillaume\Desktop\imagePres\Évolution.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2374" y="404664"/>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2594506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Versions</a:t>
            </a:r>
            <a:endParaRPr lang="fr-CA" dirty="0"/>
          </a:p>
        </p:txBody>
      </p:sp>
      <p:pic>
        <p:nvPicPr>
          <p:cNvPr id="4" name="Espace réservé du contenu 3" descr="GroupeBSVNview.bmp"/>
          <p:cNvPicPr>
            <a:picLocks noGrp="1" noChangeAspect="1"/>
          </p:cNvPicPr>
          <p:nvPr>
            <p:ph idx="1"/>
          </p:nvPr>
        </p:nvPicPr>
        <p:blipFill>
          <a:blip r:embed="rId2" cstate="print"/>
          <a:stretch>
            <a:fillRect/>
          </a:stretch>
        </p:blipFill>
        <p:spPr>
          <a:xfrm>
            <a:off x="2102423" y="1971675"/>
            <a:ext cx="5101080" cy="4154488"/>
          </a:xfrm>
        </p:spPr>
      </p:pic>
      <p:pic>
        <p:nvPicPr>
          <p:cNvPr id="5" name="Picture 2" descr="C:\Users\Guillaume\Desktop\imagePres\Évolution.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2374" y="404664"/>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4023919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fr-CA" smtClean="0"/>
              <a:t>Questions</a:t>
            </a:r>
          </a:p>
        </p:txBody>
      </p:sp>
      <p:sp>
        <p:nvSpPr>
          <p:cNvPr id="65539" name="Rectangle 3"/>
          <p:cNvSpPr>
            <a:spLocks noGrp="1" noChangeArrowheads="1"/>
          </p:cNvSpPr>
          <p:nvPr>
            <p:ph type="body" idx="1"/>
          </p:nvPr>
        </p:nvSpPr>
        <p:spPr/>
        <p:txBody>
          <a:bodyPr/>
          <a:lstStyle/>
          <a:p>
            <a:pPr eaLnBrk="1" hangingPunct="1">
              <a:lnSpc>
                <a:spcPct val="80000"/>
              </a:lnSpc>
            </a:pPr>
            <a:r>
              <a:rPr lang="fr-CA" sz="1800" smtClean="0"/>
              <a:t>Où est la science là-dedans?</a:t>
            </a:r>
          </a:p>
          <a:p>
            <a:pPr lvl="1" eaLnBrk="1" hangingPunct="1">
              <a:lnSpc>
                <a:spcPct val="80000"/>
              </a:lnSpc>
            </a:pPr>
            <a:r>
              <a:rPr lang="fr-CA" sz="1600" smtClean="0"/>
              <a:t>Validation expérimentale de plusieurs aspects de la visualisation</a:t>
            </a:r>
          </a:p>
          <a:p>
            <a:pPr lvl="1" eaLnBrk="1" hangingPunct="1">
              <a:lnSpc>
                <a:spcPct val="80000"/>
              </a:lnSpc>
            </a:pPr>
            <a:r>
              <a:rPr lang="fr-CA" sz="1600" smtClean="0"/>
              <a:t>Approches nouvelles du développement</a:t>
            </a:r>
          </a:p>
          <a:p>
            <a:pPr lvl="1" eaLnBrk="1" hangingPunct="1">
              <a:lnSpc>
                <a:spcPct val="80000"/>
              </a:lnSpc>
            </a:pPr>
            <a:r>
              <a:rPr lang="fr-CA" sz="1600" smtClean="0"/>
              <a:t>Approches basées sur des recherches en psychologie cognitive</a:t>
            </a:r>
          </a:p>
          <a:p>
            <a:pPr lvl="1" eaLnBrk="1" hangingPunct="1">
              <a:lnSpc>
                <a:spcPct val="80000"/>
              </a:lnSpc>
            </a:pPr>
            <a:r>
              <a:rPr lang="fr-CA" sz="1600" smtClean="0"/>
              <a:t>Modélisation mathématique possible</a:t>
            </a:r>
          </a:p>
          <a:p>
            <a:pPr lvl="2" eaLnBrk="1" hangingPunct="1">
              <a:lnSpc>
                <a:spcPct val="80000"/>
              </a:lnSpc>
            </a:pPr>
            <a:r>
              <a:rPr lang="fr-CA" sz="1400" smtClean="0"/>
              <a:t>Calcul des métriques</a:t>
            </a:r>
          </a:p>
          <a:p>
            <a:pPr lvl="2" eaLnBrk="1" hangingPunct="1">
              <a:lnSpc>
                <a:spcPct val="80000"/>
              </a:lnSpc>
            </a:pPr>
            <a:r>
              <a:rPr lang="fr-CA" sz="1400" smtClean="0"/>
              <a:t>Transfert des métriques en représentation graphique en respectant les échelles</a:t>
            </a:r>
          </a:p>
          <a:p>
            <a:pPr lvl="2" eaLnBrk="1" hangingPunct="1">
              <a:lnSpc>
                <a:spcPct val="80000"/>
              </a:lnSpc>
            </a:pPr>
            <a:r>
              <a:rPr lang="fr-CA" sz="1400" smtClean="0"/>
              <a:t>Placement modélisé</a:t>
            </a:r>
            <a:r>
              <a:rPr lang="fr-CA" sz="1400" smtClean="0">
                <a:solidFill>
                  <a:srgbClr val="FF0000"/>
                </a:solidFill>
              </a:rPr>
              <a:t> </a:t>
            </a:r>
            <a:r>
              <a:rPr lang="fr-CA" sz="1400" smtClean="0"/>
              <a:t>par un ensemble de contraintes</a:t>
            </a:r>
          </a:p>
          <a:p>
            <a:pPr lvl="2" eaLnBrk="1" hangingPunct="1">
              <a:lnSpc>
                <a:spcPct val="80000"/>
              </a:lnSpc>
            </a:pPr>
            <a:r>
              <a:rPr lang="fr-CA" sz="1400" smtClean="0"/>
              <a:t>Vues représentées par un tuple</a:t>
            </a:r>
          </a:p>
          <a:p>
            <a:pPr lvl="3" eaLnBrk="1" hangingPunct="1">
              <a:lnSpc>
                <a:spcPct val="80000"/>
              </a:lnSpc>
            </a:pPr>
            <a:r>
              <a:rPr lang="fr-CA" sz="1200" smtClean="0"/>
              <a:t>(P, V,M, G, A ,C, R) P: un programme, V: une version élément des versions de P M : une suite de métriques, G : suite de caractéristiques graphiques, A : Association M </a:t>
            </a:r>
            <a:r>
              <a:rPr lang="fr-CA" sz="1200" smtClean="0">
                <a:sym typeface="Wingdings" pitchFamily="2" charset="2"/>
              </a:rPr>
              <a:t> G, C : une caméra, R : un niveau de granularité</a:t>
            </a:r>
          </a:p>
          <a:p>
            <a:pPr lvl="2" eaLnBrk="1" hangingPunct="1">
              <a:lnSpc>
                <a:spcPct val="80000"/>
              </a:lnSpc>
            </a:pPr>
            <a:r>
              <a:rPr lang="fr-CA" sz="1400" smtClean="0"/>
              <a:t>Une tâche d’analyse par un observateur peut être représentée comme une trace dans une machine à états finis</a:t>
            </a:r>
          </a:p>
          <a:p>
            <a:pPr lvl="3" eaLnBrk="1" hangingPunct="1">
              <a:lnSpc>
                <a:spcPct val="80000"/>
              </a:lnSpc>
            </a:pPr>
            <a:r>
              <a:rPr lang="fr-CA" sz="1200" smtClean="0"/>
              <a:t>(p1, m1, g1, a1, c1, r1), (p1, m1, g1, a1, c1, r2), (p1, m1, g1, a1, c2, r2) </a:t>
            </a:r>
          </a:p>
          <a:p>
            <a:pPr lvl="2" eaLnBrk="1" hangingPunct="1">
              <a:lnSpc>
                <a:spcPct val="80000"/>
              </a:lnSpc>
            </a:pPr>
            <a:r>
              <a:rPr lang="fr-CA" sz="1400" smtClean="0"/>
              <a:t>Pas le système privilégié pour l’élaboration d’une interface graphique</a:t>
            </a:r>
          </a:p>
          <a:p>
            <a:pPr lvl="2" eaLnBrk="1" hangingPunct="1">
              <a:lnSpc>
                <a:spcPct val="80000"/>
              </a:lnSpc>
            </a:pPr>
            <a:r>
              <a:rPr lang="fr-CA" sz="1400" smtClean="0"/>
              <a:t>Utile de formaliser dans le futur par contre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9671" y="723900"/>
            <a:ext cx="6716291" cy="1143000"/>
          </a:xfrm>
        </p:spPr>
        <p:txBody>
          <a:bodyPr/>
          <a:lstStyle/>
          <a:p>
            <a:r>
              <a:rPr lang="fr-FR" sz="4000" dirty="0" smtClean="0"/>
              <a:t>État de l’art: Visualisation </a:t>
            </a:r>
            <a:r>
              <a:rPr lang="fr-FR" sz="4000" dirty="0"/>
              <a:t>d'une seule cellule</a:t>
            </a:r>
          </a:p>
        </p:txBody>
      </p:sp>
      <p:pic>
        <p:nvPicPr>
          <p:cNvPr id="4" name="Picture 4"/>
          <p:cNvPicPr>
            <a:picLocks noChangeAspect="1" noChangeArrowheads="1"/>
          </p:cNvPicPr>
          <p:nvPr/>
        </p:nvPicPr>
        <p:blipFill>
          <a:blip r:embed="rId3" cstate="print"/>
          <a:srcRect/>
          <a:stretch>
            <a:fillRect/>
          </a:stretch>
        </p:blipFill>
        <p:spPr bwMode="auto">
          <a:xfrm>
            <a:off x="7003445" y="2060848"/>
            <a:ext cx="1564714" cy="1296144"/>
          </a:xfrm>
          <a:prstGeom prst="rect">
            <a:avLst/>
          </a:prstGeom>
          <a:noFill/>
          <a:ln w="9525">
            <a:noFill/>
            <a:miter lim="800000"/>
            <a:headEnd/>
            <a:tailEnd/>
          </a:ln>
        </p:spPr>
      </p:pic>
      <p:pic>
        <p:nvPicPr>
          <p:cNvPr id="5" name="Picture 5"/>
          <p:cNvPicPr>
            <a:picLocks noChangeAspect="1" noChangeArrowheads="1"/>
          </p:cNvPicPr>
          <p:nvPr/>
        </p:nvPicPr>
        <p:blipFill>
          <a:blip r:embed="rId4" cstate="print"/>
          <a:srcRect/>
          <a:stretch>
            <a:fillRect/>
          </a:stretch>
        </p:blipFill>
        <p:spPr bwMode="auto">
          <a:xfrm>
            <a:off x="6948264" y="3429000"/>
            <a:ext cx="1623539" cy="1264171"/>
          </a:xfrm>
          <a:prstGeom prst="rect">
            <a:avLst/>
          </a:prstGeom>
          <a:noFill/>
          <a:ln w="9525">
            <a:noFill/>
            <a:miter lim="800000"/>
            <a:headEnd/>
            <a:tailEnd/>
          </a:ln>
        </p:spPr>
      </p:pic>
      <p:pic>
        <p:nvPicPr>
          <p:cNvPr id="6" name="Picture 6"/>
          <p:cNvPicPr>
            <a:picLocks noChangeAspect="1" noChangeArrowheads="1"/>
          </p:cNvPicPr>
          <p:nvPr/>
        </p:nvPicPr>
        <p:blipFill>
          <a:blip r:embed="rId5" cstate="print"/>
          <a:srcRect/>
          <a:stretch>
            <a:fillRect/>
          </a:stretch>
        </p:blipFill>
        <p:spPr bwMode="auto">
          <a:xfrm>
            <a:off x="2987824" y="4941168"/>
            <a:ext cx="3204046" cy="1367566"/>
          </a:xfrm>
          <a:prstGeom prst="rect">
            <a:avLst/>
          </a:prstGeom>
          <a:noFill/>
          <a:ln w="9525">
            <a:noFill/>
            <a:miter lim="800000"/>
            <a:headEnd/>
            <a:tailEnd/>
          </a:ln>
        </p:spPr>
      </p:pic>
      <p:pic>
        <p:nvPicPr>
          <p:cNvPr id="7" name="Image 6" descr="Cornelissen.bmp"/>
          <p:cNvPicPr>
            <a:picLocks noChangeAspect="1"/>
          </p:cNvPicPr>
          <p:nvPr/>
        </p:nvPicPr>
        <p:blipFill>
          <a:blip r:embed="rId6" cstate="print"/>
          <a:stretch>
            <a:fillRect/>
          </a:stretch>
        </p:blipFill>
        <p:spPr>
          <a:xfrm>
            <a:off x="5004048" y="3284984"/>
            <a:ext cx="1349642" cy="1079714"/>
          </a:xfrm>
          <a:prstGeom prst="rect">
            <a:avLst/>
          </a:prstGeom>
        </p:spPr>
      </p:pic>
      <p:pic>
        <p:nvPicPr>
          <p:cNvPr id="8" name="Image 7" descr="Habitability.bmp"/>
          <p:cNvPicPr>
            <a:picLocks noChangeAspect="1"/>
          </p:cNvPicPr>
          <p:nvPr/>
        </p:nvPicPr>
        <p:blipFill>
          <a:blip r:embed="rId7" cstate="print"/>
          <a:stretch>
            <a:fillRect/>
          </a:stretch>
        </p:blipFill>
        <p:spPr>
          <a:xfrm>
            <a:off x="4860032" y="2093876"/>
            <a:ext cx="1907704" cy="1099691"/>
          </a:xfrm>
          <a:prstGeom prst="rect">
            <a:avLst/>
          </a:prstGeom>
        </p:spPr>
      </p:pic>
      <p:pic>
        <p:nvPicPr>
          <p:cNvPr id="9" name="Image 8" descr="Kuhn.bmp"/>
          <p:cNvPicPr>
            <a:picLocks noChangeAspect="1"/>
          </p:cNvPicPr>
          <p:nvPr/>
        </p:nvPicPr>
        <p:blipFill>
          <a:blip r:embed="rId8" cstate="print"/>
          <a:stretch>
            <a:fillRect/>
          </a:stretch>
        </p:blipFill>
        <p:spPr>
          <a:xfrm>
            <a:off x="6372200" y="4365104"/>
            <a:ext cx="1749646" cy="1940396"/>
          </a:xfrm>
          <a:prstGeom prst="rect">
            <a:avLst/>
          </a:prstGeom>
        </p:spPr>
      </p:pic>
      <p:sp>
        <p:nvSpPr>
          <p:cNvPr id="10" name="Espace réservé du contenu 2"/>
          <p:cNvSpPr>
            <a:spLocks noGrp="1"/>
          </p:cNvSpPr>
          <p:nvPr>
            <p:ph idx="1"/>
          </p:nvPr>
        </p:nvSpPr>
        <p:spPr>
          <a:xfrm>
            <a:off x="969963" y="1971675"/>
            <a:ext cx="3890069" cy="4154488"/>
          </a:xfrm>
        </p:spPr>
        <p:txBody>
          <a:bodyPr/>
          <a:lstStyle/>
          <a:p>
            <a:r>
              <a:rPr lang="fr-CA" sz="2400" dirty="0" err="1" smtClean="0"/>
              <a:t>Wettel</a:t>
            </a:r>
            <a:r>
              <a:rPr lang="fr-CA" sz="2400" dirty="0" smtClean="0"/>
              <a:t> et Lanza (2007)</a:t>
            </a:r>
          </a:p>
          <a:p>
            <a:r>
              <a:rPr lang="fr-CA" sz="2400" dirty="0" smtClean="0"/>
              <a:t>Ball et </a:t>
            </a:r>
            <a:r>
              <a:rPr lang="fr-CA" sz="2400" dirty="0" err="1" smtClean="0"/>
              <a:t>Eick</a:t>
            </a:r>
            <a:r>
              <a:rPr lang="fr-CA" sz="2400" dirty="0" smtClean="0"/>
              <a:t> (1996)</a:t>
            </a:r>
          </a:p>
          <a:p>
            <a:r>
              <a:rPr lang="fr-CA" sz="2400" dirty="0" err="1" smtClean="0"/>
              <a:t>Cornelissen</a:t>
            </a:r>
            <a:r>
              <a:rPr lang="fr-CA" sz="2400" dirty="0" smtClean="0"/>
              <a:t> </a:t>
            </a:r>
            <a:r>
              <a:rPr lang="fr-CA" sz="2400" i="1" dirty="0" smtClean="0"/>
              <a:t>et al.</a:t>
            </a:r>
            <a:r>
              <a:rPr lang="fr-CA" sz="2400" dirty="0" smtClean="0"/>
              <a:t> (2009)</a:t>
            </a:r>
          </a:p>
          <a:p>
            <a:r>
              <a:rPr lang="fr-CA" sz="2400" dirty="0" smtClean="0"/>
              <a:t>Marcus </a:t>
            </a:r>
            <a:r>
              <a:rPr lang="fr-CA" sz="2400" i="1" dirty="0" smtClean="0"/>
              <a:t>et al. </a:t>
            </a:r>
            <a:r>
              <a:rPr lang="fr-CA" sz="2400" dirty="0" smtClean="0"/>
              <a:t>(2003)</a:t>
            </a:r>
          </a:p>
          <a:p>
            <a:r>
              <a:rPr lang="fr-CA" sz="2400" dirty="0" smtClean="0"/>
              <a:t>Kuhn </a:t>
            </a:r>
            <a:r>
              <a:rPr lang="fr-CA" sz="2400" i="1" dirty="0" smtClean="0"/>
              <a:t>et al. </a:t>
            </a:r>
            <a:r>
              <a:rPr lang="fr-CA" sz="2400" dirty="0" smtClean="0"/>
              <a:t>(2010)</a:t>
            </a:r>
          </a:p>
          <a:p>
            <a:r>
              <a:rPr lang="fr-CA" sz="2400" dirty="0" smtClean="0"/>
              <a:t>Lanza et Ducasse (2003)</a:t>
            </a:r>
            <a:endParaRPr lang="fr-CA" sz="1800" dirty="0" smtClean="0"/>
          </a:p>
        </p:txBody>
      </p:sp>
      <p:pic>
        <p:nvPicPr>
          <p:cNvPr id="5123" name="Picture 3" descr="C:\Users\Guillaume\Desktop\imagePres\MultipleCell.pn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611560" y="404664"/>
            <a:ext cx="1093108" cy="80474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54901987"/>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_MoSART">
  <a:themeElements>
    <a:clrScheme name="presentation_MoSART 1">
      <a:dk1>
        <a:srgbClr val="000000"/>
      </a:dk1>
      <a:lt1>
        <a:srgbClr val="FFFFFF"/>
      </a:lt1>
      <a:dk2>
        <a:srgbClr val="91A1BE"/>
      </a:dk2>
      <a:lt2>
        <a:srgbClr val="808080"/>
      </a:lt2>
      <a:accent1>
        <a:srgbClr val="FFFFFF"/>
      </a:accent1>
      <a:accent2>
        <a:srgbClr val="CB6C17"/>
      </a:accent2>
      <a:accent3>
        <a:srgbClr val="FFFFFF"/>
      </a:accent3>
      <a:accent4>
        <a:srgbClr val="000000"/>
      </a:accent4>
      <a:accent5>
        <a:srgbClr val="FFFFFF"/>
      </a:accent5>
      <a:accent6>
        <a:srgbClr val="B86114"/>
      </a:accent6>
      <a:hlink>
        <a:srgbClr val="009999"/>
      </a:hlink>
      <a:folHlink>
        <a:srgbClr val="9DA112"/>
      </a:folHlink>
    </a:clrScheme>
    <a:fontScheme name="presentation_MoSART">
      <a:majorFont>
        <a:latin typeface="Frutiger 55 Roman"/>
        <a:ea typeface=""/>
        <a:cs typeface=""/>
      </a:majorFont>
      <a:minorFont>
        <a:latin typeface="Charlotte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CA" sz="3200" b="0" i="0" u="none" strike="noStrike" cap="none" normalizeH="0" baseline="0" smtClean="0">
            <a:ln>
              <a:noFill/>
            </a:ln>
            <a:solidFill>
              <a:schemeClr val="bg1"/>
            </a:solidFill>
            <a:effectLst/>
            <a:latin typeface="Charlotte Book"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CA" sz="3200" b="0" i="0" u="none" strike="noStrike" cap="none" normalizeH="0" baseline="0" smtClean="0">
            <a:ln>
              <a:noFill/>
            </a:ln>
            <a:solidFill>
              <a:schemeClr val="bg1"/>
            </a:solidFill>
            <a:effectLst/>
            <a:latin typeface="Charlotte Book" pitchFamily="18" charset="0"/>
          </a:defRPr>
        </a:defPPr>
      </a:lstStyle>
    </a:lnDef>
  </a:objectDefaults>
  <a:extraClrSchemeLst>
    <a:extraClrScheme>
      <a:clrScheme name="presentation_MoSART 1">
        <a:dk1>
          <a:srgbClr val="000000"/>
        </a:dk1>
        <a:lt1>
          <a:srgbClr val="FFFFFF"/>
        </a:lt1>
        <a:dk2>
          <a:srgbClr val="91A1BE"/>
        </a:dk2>
        <a:lt2>
          <a:srgbClr val="808080"/>
        </a:lt2>
        <a:accent1>
          <a:srgbClr val="FFFFFF"/>
        </a:accent1>
        <a:accent2>
          <a:srgbClr val="CB6C17"/>
        </a:accent2>
        <a:accent3>
          <a:srgbClr val="FFFFFF"/>
        </a:accent3>
        <a:accent4>
          <a:srgbClr val="000000"/>
        </a:accent4>
        <a:accent5>
          <a:srgbClr val="FFFFFF"/>
        </a:accent5>
        <a:accent6>
          <a:srgbClr val="B86114"/>
        </a:accent6>
        <a:hlink>
          <a:srgbClr val="009999"/>
        </a:hlink>
        <a:folHlink>
          <a:srgbClr val="9DA11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vlhcc2008</Template>
  <TotalTime>8157</TotalTime>
  <Words>4541</Words>
  <Application>Microsoft Office PowerPoint</Application>
  <PresentationFormat>Affichage à l'écran (4:3)</PresentationFormat>
  <Paragraphs>853</Paragraphs>
  <Slides>85</Slides>
  <Notes>57</Notes>
  <HiddenSlides>0</HiddenSlides>
  <MMClips>1</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85</vt:i4>
      </vt:variant>
    </vt:vector>
  </HeadingPairs>
  <TitlesOfParts>
    <vt:vector size="87" baseType="lpstr">
      <vt:lpstr>presentation_MoSART</vt:lpstr>
      <vt:lpstr>Video Clip</vt:lpstr>
      <vt:lpstr>Intégration de la visualisation à multiples vues pour le développement du logiciel</vt:lpstr>
      <vt:lpstr>Mise en situation</vt:lpstr>
      <vt:lpstr>Mise en situation</vt:lpstr>
      <vt:lpstr>Contexte</vt:lpstr>
      <vt:lpstr>Problématique</vt:lpstr>
      <vt:lpstr>Thèse</vt:lpstr>
      <vt:lpstr>Organisation de l'information</vt:lpstr>
      <vt:lpstr>État de l’art: Organisation d'informations et intégration</vt:lpstr>
      <vt:lpstr>État de l’art: Visualisation d'une seule cellule</vt:lpstr>
      <vt:lpstr>État de l’art: Visualisation de l'évolution du logiciel</vt:lpstr>
      <vt:lpstr>État de l’art: Visualisation de multiples cellules</vt:lpstr>
      <vt:lpstr>Notre Approche</vt:lpstr>
      <vt:lpstr>Approche</vt:lpstr>
      <vt:lpstr>Approche</vt:lpstr>
      <vt:lpstr>Approche</vt:lpstr>
      <vt:lpstr>Approche</vt:lpstr>
      <vt:lpstr>Approche</vt:lpstr>
      <vt:lpstr>Approche</vt:lpstr>
      <vt:lpstr>Approche</vt:lpstr>
      <vt:lpstr>Visualisation</vt:lpstr>
      <vt:lpstr>Visualisation</vt:lpstr>
      <vt:lpstr>Granularité: classe</vt:lpstr>
      <vt:lpstr>Granularité: paquetage</vt:lpstr>
      <vt:lpstr>Granularité: méthode</vt:lpstr>
      <vt:lpstr>Granularité: ligne de code</vt:lpstr>
      <vt:lpstr>Granularité: déplacement</vt:lpstr>
      <vt:lpstr>Principe de zoom sémantique</vt:lpstr>
      <vt:lpstr>Principe de zoom sémantique</vt:lpstr>
      <vt:lpstr>Contextes et déplacements</vt:lpstr>
      <vt:lpstr>Cohérence graphique (sans cohérence spatiale)</vt:lpstr>
      <vt:lpstr>Cohérence graphique (cohérence spatiale et temporelle)</vt:lpstr>
      <vt:lpstr>Contextes</vt:lpstr>
      <vt:lpstr>Contextes</vt:lpstr>
      <vt:lpstr>Contextes</vt:lpstr>
      <vt:lpstr>Exemple de métriques</vt:lpstr>
      <vt:lpstr>Versions</vt:lpstr>
      <vt:lpstr>Versions</vt:lpstr>
      <vt:lpstr>Versions</vt:lpstr>
      <vt:lpstr>Versions</vt:lpstr>
      <vt:lpstr>Versions</vt:lpstr>
      <vt:lpstr>Versions</vt:lpstr>
      <vt:lpstr>Intégration et calcul d’informations</vt:lpstr>
      <vt:lpstr>Intégration : interactions dans Verso</vt:lpstr>
      <vt:lpstr>Filtres</vt:lpstr>
      <vt:lpstr>Filtres</vt:lpstr>
      <vt:lpstr>Évaluation</vt:lpstr>
      <vt:lpstr>Expérience 1: In Vitro</vt:lpstr>
      <vt:lpstr>Résultats: Expérience 1</vt:lpstr>
      <vt:lpstr>Résultats: Expérience 1</vt:lpstr>
      <vt:lpstr>Expérience 2: In Vivo</vt:lpstr>
      <vt:lpstr>Résultats: Expérience 2</vt:lpstr>
      <vt:lpstr>Résultats: Expérience 2</vt:lpstr>
      <vt:lpstr>Résultats: Expérience 2</vt:lpstr>
      <vt:lpstr>Conclusions des expérimentations</vt:lpstr>
      <vt:lpstr>Conclusion</vt:lpstr>
      <vt:lpstr>Travaux Futurs</vt:lpstr>
      <vt:lpstr>Bibliographie</vt:lpstr>
      <vt:lpstr>Bibliographie</vt:lpstr>
      <vt:lpstr>Bibliographie</vt:lpstr>
      <vt:lpstr>Mes publications</vt:lpstr>
      <vt:lpstr>Résultats Expérience 1</vt:lpstr>
      <vt:lpstr>Résultats : Expérience 2</vt:lpstr>
      <vt:lpstr>Granularité: méthode</vt:lpstr>
      <vt:lpstr>Visualisation : Navigation</vt:lpstr>
      <vt:lpstr>Visualisation : Vue développement</vt:lpstr>
      <vt:lpstr>Visualisation : Autres vues</vt:lpstr>
      <vt:lpstr>Visualisation : Déplacement entre les vues</vt:lpstr>
      <vt:lpstr>Cohérence logicielle</vt:lpstr>
      <vt:lpstr>Cohérence graphique</vt:lpstr>
      <vt:lpstr>Déplacement : Granularité</vt:lpstr>
      <vt:lpstr>Déplacement : Granularité</vt:lpstr>
      <vt:lpstr>Diapositive 72</vt:lpstr>
      <vt:lpstr>Déplacement : Aspects</vt:lpstr>
      <vt:lpstr>Déplacement : Aspects</vt:lpstr>
      <vt:lpstr>Évolution : État de l’art</vt:lpstr>
      <vt:lpstr>Granularité des paquetages : Défi du placement</vt:lpstr>
      <vt:lpstr>Granularité des paquetages : Défi du placement</vt:lpstr>
      <vt:lpstr>Cohérence graphique (cohérence spatiale, non temporelle)</vt:lpstr>
      <vt:lpstr>Étapes de développement du logiciel</vt:lpstr>
      <vt:lpstr>Notre Approche : Construction</vt:lpstr>
      <vt:lpstr>Animation du placement</vt:lpstr>
      <vt:lpstr>État de l’art : Langage visuel</vt:lpstr>
      <vt:lpstr>Versions</vt:lpstr>
      <vt:lpstr>Versions</vt:lpstr>
      <vt:lpstr>Questions</vt:lpstr>
    </vt:vector>
  </TitlesOfParts>
  <Company>Université de Montréal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Analyse de la qualité et développement de logiciels dans un environnement graphique</dc:title>
  <dc:creator>langelig</dc:creator>
  <cp:lastModifiedBy>langelig</cp:lastModifiedBy>
  <cp:revision>822</cp:revision>
  <dcterms:created xsi:type="dcterms:W3CDTF">2008-12-09T18:32:31Z</dcterms:created>
  <dcterms:modified xsi:type="dcterms:W3CDTF">2011-03-21T19:24:24Z</dcterms:modified>
</cp:coreProperties>
</file>